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20"/>
  </p:notesMasterIdLst>
  <p:sldIdLst>
    <p:sldId id="256" r:id="rId2"/>
    <p:sldId id="258" r:id="rId3"/>
    <p:sldId id="257" r:id="rId4"/>
    <p:sldId id="259" r:id="rId5"/>
    <p:sldId id="260" r:id="rId6"/>
    <p:sldId id="261" r:id="rId7"/>
    <p:sldId id="262" r:id="rId8"/>
    <p:sldId id="263" r:id="rId9"/>
    <p:sldId id="264" r:id="rId10"/>
    <p:sldId id="265" r:id="rId11"/>
    <p:sldId id="273" r:id="rId12"/>
    <p:sldId id="266" r:id="rId13"/>
    <p:sldId id="267" r:id="rId14"/>
    <p:sldId id="268" r:id="rId15"/>
    <p:sldId id="269" r:id="rId16"/>
    <p:sldId id="270" r:id="rId17"/>
    <p:sldId id="271" r:id="rId18"/>
    <p:sldId id="272" r:id="rId19"/>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740" autoAdjust="0"/>
  </p:normalViewPr>
  <p:slideViewPr>
    <p:cSldViewPr snapToGrid="0">
      <p:cViewPr varScale="1">
        <p:scale>
          <a:sx n="92" d="100"/>
          <a:sy n="92" d="100"/>
        </p:scale>
        <p:origin x="534" y="9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9D2062-B105-4E45-905A-30C9B6886AAC}" type="datetimeFigureOut">
              <a:rPr lang="es-CO" smtClean="0"/>
              <a:t>13/07/2018</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AED57C-C982-40BE-8FAA-2666A37538EF}" type="slidenum">
              <a:rPr lang="es-CO" smtClean="0"/>
              <a:t>‹Nº›</a:t>
            </a:fld>
            <a:endParaRPr lang="es-CO"/>
          </a:p>
        </p:txBody>
      </p:sp>
    </p:spTree>
    <p:extLst>
      <p:ext uri="{BB962C8B-B14F-4D97-AF65-F5344CB8AC3E}">
        <p14:creationId xmlns:p14="http://schemas.microsoft.com/office/powerpoint/2010/main" val="2912294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b="1" i="1" kern="1200" dirty="0" smtClean="0">
                <a:solidFill>
                  <a:schemeClr val="tx1"/>
                </a:solidFill>
                <a:effectLst/>
                <a:latin typeface="+mn-lt"/>
                <a:ea typeface="+mn-ea"/>
                <a:cs typeface="+mn-cs"/>
              </a:rPr>
              <a:t>FUENTE</a:t>
            </a:r>
            <a:r>
              <a:rPr lang="es-CO" sz="1200" i="1" kern="1200" dirty="0" smtClean="0">
                <a:solidFill>
                  <a:schemeClr val="tx1"/>
                </a:solidFill>
                <a:effectLst/>
                <a:latin typeface="+mn-lt"/>
                <a:ea typeface="+mn-ea"/>
                <a:cs typeface="+mn-cs"/>
              </a:rPr>
              <a:t>: ACIPRENSA. Preparación al sacramento del matrimonio. Pontificio Consejo para la Familia. Ciudad del Vaticano, 13 de mayo 1996</a:t>
            </a:r>
            <a:endParaRPr lang="es-CO"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FFAED57C-C982-40BE-8FAA-2666A37538EF}" type="slidenum">
              <a:rPr lang="es-CO" smtClean="0"/>
              <a:t>4</a:t>
            </a:fld>
            <a:endParaRPr lang="es-CO"/>
          </a:p>
        </p:txBody>
      </p:sp>
    </p:spTree>
    <p:extLst>
      <p:ext uri="{BB962C8B-B14F-4D97-AF65-F5344CB8AC3E}">
        <p14:creationId xmlns:p14="http://schemas.microsoft.com/office/powerpoint/2010/main" val="32657823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dirty="0" smtClean="0"/>
              <a:t>(cfr. </a:t>
            </a:r>
            <a:r>
              <a:rPr lang="es-CO" sz="1200" dirty="0" err="1" smtClean="0"/>
              <a:t>Centesimus</a:t>
            </a:r>
            <a:r>
              <a:rPr lang="es-CO" sz="1200" dirty="0" smtClean="0"/>
              <a:t> </a:t>
            </a:r>
            <a:r>
              <a:rPr lang="es-CO" sz="1200" dirty="0" err="1" smtClean="0"/>
              <a:t>Annus</a:t>
            </a:r>
            <a:r>
              <a:rPr lang="es-CO" sz="1200" dirty="0" smtClean="0"/>
              <a:t>, 38)</a:t>
            </a:r>
            <a:endParaRPr lang="es-CO" dirty="0"/>
          </a:p>
        </p:txBody>
      </p:sp>
      <p:sp>
        <p:nvSpPr>
          <p:cNvPr id="4" name="Marcador de número de diapositiva 3"/>
          <p:cNvSpPr>
            <a:spLocks noGrp="1"/>
          </p:cNvSpPr>
          <p:nvPr>
            <p:ph type="sldNum" sz="quarter" idx="10"/>
          </p:nvPr>
        </p:nvSpPr>
        <p:spPr/>
        <p:txBody>
          <a:bodyPr/>
          <a:lstStyle/>
          <a:p>
            <a:fld id="{FFAED57C-C982-40BE-8FAA-2666A37538EF}" type="slidenum">
              <a:rPr lang="es-CO" smtClean="0"/>
              <a:t>16</a:t>
            </a:fld>
            <a:endParaRPr lang="es-CO"/>
          </a:p>
        </p:txBody>
      </p:sp>
    </p:spTree>
    <p:extLst>
      <p:ext uri="{BB962C8B-B14F-4D97-AF65-F5344CB8AC3E}">
        <p14:creationId xmlns:p14="http://schemas.microsoft.com/office/powerpoint/2010/main" val="2736787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CO" sz="1200" i="1" dirty="0" smtClean="0"/>
              <a:t>Juan Pablo II  en la Carta a las Familias </a:t>
            </a:r>
            <a:r>
              <a:rPr lang="es-CO" sz="1200" i="1" dirty="0" err="1" smtClean="0"/>
              <a:t>Gratissimam</a:t>
            </a:r>
            <a:r>
              <a:rPr lang="es-CO" sz="1200" i="1" dirty="0" smtClean="0"/>
              <a:t> Sane, dice: “l</a:t>
            </a:r>
            <a:r>
              <a:rPr lang="es-CO" sz="1200" dirty="0" smtClean="0"/>
              <a:t>as dos tareas educativas son «la primera es que el hombre está llamado a vivir en la verdad y en el amor. La segunda es que cada hombre se realiza mediante la entrega sincera de sí mismo”.</a:t>
            </a:r>
            <a:endParaRPr lang="es-CO" dirty="0"/>
          </a:p>
        </p:txBody>
      </p:sp>
      <p:sp>
        <p:nvSpPr>
          <p:cNvPr id="4" name="Marcador de número de diapositiva 3"/>
          <p:cNvSpPr>
            <a:spLocks noGrp="1"/>
          </p:cNvSpPr>
          <p:nvPr>
            <p:ph type="sldNum" sz="quarter" idx="10"/>
          </p:nvPr>
        </p:nvSpPr>
        <p:spPr/>
        <p:txBody>
          <a:bodyPr/>
          <a:lstStyle/>
          <a:p>
            <a:fld id="{FFAED57C-C982-40BE-8FAA-2666A37538EF}" type="slidenum">
              <a:rPr lang="es-CO" smtClean="0"/>
              <a:t>6</a:t>
            </a:fld>
            <a:endParaRPr lang="es-CO"/>
          </a:p>
        </p:txBody>
      </p:sp>
    </p:spTree>
    <p:extLst>
      <p:ext uri="{BB962C8B-B14F-4D97-AF65-F5344CB8AC3E}">
        <p14:creationId xmlns:p14="http://schemas.microsoft.com/office/powerpoint/2010/main" val="2190104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dirty="0" smtClean="0"/>
              <a:t>La educación cristiana «no persigue solamente la madurez de la persona humana, sino que busca, sobre todo, que los bautizados se hagan más conscientes cada día del don recibido de la fe</a:t>
            </a:r>
            <a:endParaRPr lang="es-CO" dirty="0"/>
          </a:p>
        </p:txBody>
      </p:sp>
      <p:sp>
        <p:nvSpPr>
          <p:cNvPr id="4" name="Marcador de número de diapositiva 3"/>
          <p:cNvSpPr>
            <a:spLocks noGrp="1"/>
          </p:cNvSpPr>
          <p:nvPr>
            <p:ph type="sldNum" sz="quarter" idx="10"/>
          </p:nvPr>
        </p:nvSpPr>
        <p:spPr/>
        <p:txBody>
          <a:bodyPr/>
          <a:lstStyle/>
          <a:p>
            <a:fld id="{FFAED57C-C982-40BE-8FAA-2666A37538EF}" type="slidenum">
              <a:rPr lang="es-CO" smtClean="0"/>
              <a:t>7</a:t>
            </a:fld>
            <a:endParaRPr lang="es-CO"/>
          </a:p>
        </p:txBody>
      </p:sp>
    </p:spTree>
    <p:extLst>
      <p:ext uri="{BB962C8B-B14F-4D97-AF65-F5344CB8AC3E}">
        <p14:creationId xmlns:p14="http://schemas.microsoft.com/office/powerpoint/2010/main" val="1188474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dirty="0" smtClean="0"/>
              <a:t>Es importante la educación sexual recibida de los padres en los primeros años de la niñez y la adolescencia.</a:t>
            </a:r>
            <a:endParaRPr lang="es-CO" dirty="0"/>
          </a:p>
        </p:txBody>
      </p:sp>
      <p:sp>
        <p:nvSpPr>
          <p:cNvPr id="4" name="Marcador de número de diapositiva 3"/>
          <p:cNvSpPr>
            <a:spLocks noGrp="1"/>
          </p:cNvSpPr>
          <p:nvPr>
            <p:ph type="sldNum" sz="quarter" idx="10"/>
          </p:nvPr>
        </p:nvSpPr>
        <p:spPr/>
        <p:txBody>
          <a:bodyPr/>
          <a:lstStyle/>
          <a:p>
            <a:fld id="{FFAED57C-C982-40BE-8FAA-2666A37538EF}" type="slidenum">
              <a:rPr lang="es-CO" smtClean="0"/>
              <a:t>8</a:t>
            </a:fld>
            <a:endParaRPr lang="es-CO"/>
          </a:p>
        </p:txBody>
      </p:sp>
    </p:spTree>
    <p:extLst>
      <p:ext uri="{BB962C8B-B14F-4D97-AF65-F5344CB8AC3E}">
        <p14:creationId xmlns:p14="http://schemas.microsoft.com/office/powerpoint/2010/main" val="1068540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dirty="0" smtClean="0"/>
              <a:t>El amor conyugal hace presente entre los hombres el mismo amor divino hecho visible en la redención. </a:t>
            </a:r>
            <a:endParaRPr lang="es-CO" dirty="0"/>
          </a:p>
        </p:txBody>
      </p:sp>
      <p:sp>
        <p:nvSpPr>
          <p:cNvPr id="4" name="Marcador de número de diapositiva 3"/>
          <p:cNvSpPr>
            <a:spLocks noGrp="1"/>
          </p:cNvSpPr>
          <p:nvPr>
            <p:ph type="sldNum" sz="quarter" idx="10"/>
          </p:nvPr>
        </p:nvSpPr>
        <p:spPr/>
        <p:txBody>
          <a:bodyPr/>
          <a:lstStyle/>
          <a:p>
            <a:fld id="{FFAED57C-C982-40BE-8FAA-2666A37538EF}" type="slidenum">
              <a:rPr lang="es-CO" smtClean="0"/>
              <a:t>9</a:t>
            </a:fld>
            <a:endParaRPr lang="es-CO"/>
          </a:p>
        </p:txBody>
      </p:sp>
    </p:spTree>
    <p:extLst>
      <p:ext uri="{BB962C8B-B14F-4D97-AF65-F5344CB8AC3E}">
        <p14:creationId xmlns:p14="http://schemas.microsoft.com/office/powerpoint/2010/main" val="1830958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dirty="0" smtClean="0"/>
              <a:t>La ayuda pastoral ha de encaminarse a que la fe dirija el comportamiento moral.</a:t>
            </a:r>
          </a:p>
        </p:txBody>
      </p:sp>
      <p:sp>
        <p:nvSpPr>
          <p:cNvPr id="4" name="Marcador de número de diapositiva 3"/>
          <p:cNvSpPr>
            <a:spLocks noGrp="1"/>
          </p:cNvSpPr>
          <p:nvPr>
            <p:ph type="sldNum" sz="quarter" idx="10"/>
          </p:nvPr>
        </p:nvSpPr>
        <p:spPr/>
        <p:txBody>
          <a:bodyPr/>
          <a:lstStyle/>
          <a:p>
            <a:fld id="{FFAED57C-C982-40BE-8FAA-2666A37538EF}" type="slidenum">
              <a:rPr lang="es-CO" smtClean="0"/>
              <a:t>11</a:t>
            </a:fld>
            <a:endParaRPr lang="es-CO"/>
          </a:p>
        </p:txBody>
      </p:sp>
    </p:spTree>
    <p:extLst>
      <p:ext uri="{BB962C8B-B14F-4D97-AF65-F5344CB8AC3E}">
        <p14:creationId xmlns:p14="http://schemas.microsoft.com/office/powerpoint/2010/main" val="659496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dirty="0" smtClean="0"/>
              <a:t>«Los cristianos no se diferencian de los demás hombres ni por su tierra ni por su habla ni por sus costumbres... pero dan muestras de peculiar conducta admirable y, por confesión de todos, sorprendente... Se casan como todos, como todos engendran hijos, pero no exponen los que les nacen. Ponen mesa común, pero no lecho. Están en la carne, pero no viven según la carne» </a:t>
            </a:r>
            <a:r>
              <a:rPr lang="es-CO" i="1" dirty="0" smtClean="0"/>
              <a:t>(Carta a </a:t>
            </a:r>
            <a:r>
              <a:rPr lang="es-CO" i="1" dirty="0" err="1" smtClean="0"/>
              <a:t>Diogneto</a:t>
            </a:r>
            <a:r>
              <a:rPr lang="es-CO" i="1" dirty="0" smtClean="0"/>
              <a:t>, venerable documento de la primera época cristiana y de reconocida autenticidad) </a:t>
            </a:r>
          </a:p>
        </p:txBody>
      </p:sp>
      <p:sp>
        <p:nvSpPr>
          <p:cNvPr id="4" name="Marcador de número de diapositiva 3"/>
          <p:cNvSpPr>
            <a:spLocks noGrp="1"/>
          </p:cNvSpPr>
          <p:nvPr>
            <p:ph type="sldNum" sz="quarter" idx="10"/>
          </p:nvPr>
        </p:nvSpPr>
        <p:spPr/>
        <p:txBody>
          <a:bodyPr/>
          <a:lstStyle/>
          <a:p>
            <a:fld id="{FFAED57C-C982-40BE-8FAA-2666A37538EF}" type="slidenum">
              <a:rPr lang="es-CO" smtClean="0"/>
              <a:t>12</a:t>
            </a:fld>
            <a:endParaRPr lang="es-CO"/>
          </a:p>
        </p:txBody>
      </p:sp>
    </p:spTree>
    <p:extLst>
      <p:ext uri="{BB962C8B-B14F-4D97-AF65-F5344CB8AC3E}">
        <p14:creationId xmlns:p14="http://schemas.microsoft.com/office/powerpoint/2010/main" val="3767922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dirty="0" smtClean="0"/>
              <a:t>(</a:t>
            </a:r>
            <a:r>
              <a:rPr lang="es-CO" sz="1200" dirty="0" err="1" smtClean="0"/>
              <a:t>Gratissimam</a:t>
            </a:r>
            <a:r>
              <a:rPr lang="es-CO" sz="1200" dirty="0" smtClean="0"/>
              <a:t> Sane, 16)</a:t>
            </a:r>
          </a:p>
        </p:txBody>
      </p:sp>
      <p:sp>
        <p:nvSpPr>
          <p:cNvPr id="4" name="Marcador de número de diapositiva 3"/>
          <p:cNvSpPr>
            <a:spLocks noGrp="1"/>
          </p:cNvSpPr>
          <p:nvPr>
            <p:ph type="sldNum" sz="quarter" idx="10"/>
          </p:nvPr>
        </p:nvSpPr>
        <p:spPr/>
        <p:txBody>
          <a:bodyPr/>
          <a:lstStyle/>
          <a:p>
            <a:fld id="{FFAED57C-C982-40BE-8FAA-2666A37538EF}" type="slidenum">
              <a:rPr lang="es-CO" smtClean="0"/>
              <a:t>13</a:t>
            </a:fld>
            <a:endParaRPr lang="es-CO"/>
          </a:p>
        </p:txBody>
      </p:sp>
    </p:spTree>
    <p:extLst>
      <p:ext uri="{BB962C8B-B14F-4D97-AF65-F5344CB8AC3E}">
        <p14:creationId xmlns:p14="http://schemas.microsoft.com/office/powerpoint/2010/main" val="16557456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dirty="0" smtClean="0"/>
              <a:t>Reaccionar contra las estructuras del llamado pecado social que «repercute con mayor o menor vehemencia, con mayor o menor daño, en toda la urdimbre eclesial y en la entera familia humana».</a:t>
            </a:r>
            <a:r>
              <a:rPr lang="es-CO" baseline="0" dirty="0" smtClean="0"/>
              <a:t> </a:t>
            </a:r>
            <a:r>
              <a:rPr lang="es-CO" dirty="0" smtClean="0"/>
              <a:t>(Exhortación Apostólica </a:t>
            </a:r>
            <a:r>
              <a:rPr lang="es-CO" dirty="0" err="1" smtClean="0"/>
              <a:t>Reconciliatio</a:t>
            </a:r>
            <a:r>
              <a:rPr lang="es-CO" dirty="0" smtClean="0"/>
              <a:t> et </a:t>
            </a:r>
            <a:r>
              <a:rPr lang="es-CO" dirty="0" err="1" smtClean="0"/>
              <a:t>Paenitentia</a:t>
            </a:r>
            <a:r>
              <a:rPr lang="es-CO" dirty="0" smtClean="0"/>
              <a:t>, 16)</a:t>
            </a:r>
          </a:p>
        </p:txBody>
      </p:sp>
      <p:sp>
        <p:nvSpPr>
          <p:cNvPr id="4" name="Marcador de número de diapositiva 3"/>
          <p:cNvSpPr>
            <a:spLocks noGrp="1"/>
          </p:cNvSpPr>
          <p:nvPr>
            <p:ph type="sldNum" sz="quarter" idx="10"/>
          </p:nvPr>
        </p:nvSpPr>
        <p:spPr/>
        <p:txBody>
          <a:bodyPr/>
          <a:lstStyle/>
          <a:p>
            <a:fld id="{FFAED57C-C982-40BE-8FAA-2666A37538EF}" type="slidenum">
              <a:rPr lang="es-CO" smtClean="0"/>
              <a:t>14</a:t>
            </a:fld>
            <a:endParaRPr lang="es-CO"/>
          </a:p>
        </p:txBody>
      </p:sp>
    </p:spTree>
    <p:extLst>
      <p:ext uri="{BB962C8B-B14F-4D97-AF65-F5344CB8AC3E}">
        <p14:creationId xmlns:p14="http://schemas.microsoft.com/office/powerpoint/2010/main" val="83438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231472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1735227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846637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1924294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07571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413979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41165465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1842473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1359654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EA1CDB9-E1AA-4F74-AAF0-A22103CDB659}" type="datetimeFigureOut">
              <a:rPr lang="es-CO" smtClean="0"/>
              <a:t>13/07/2018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828740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EA1CDB9-E1AA-4F74-AAF0-A22103CDB659}" type="datetimeFigureOut">
              <a:rPr lang="es-CO" smtClean="0"/>
              <a:t>13/07/2018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2421222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EA1CDB9-E1AA-4F74-AAF0-A22103CDB659}" type="datetimeFigureOut">
              <a:rPr lang="es-CO" smtClean="0"/>
              <a:t>13/07/2018</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1794010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EA1CDB9-E1AA-4F74-AAF0-A22103CDB659}" type="datetimeFigureOut">
              <a:rPr lang="es-CO" smtClean="0"/>
              <a:t>13/07/2018</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61405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A1CDB9-E1AA-4F74-AAF0-A22103CDB659}" type="datetimeFigureOut">
              <a:rPr lang="es-CO" smtClean="0"/>
              <a:t>13/07/2018</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502778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EA1CDB9-E1AA-4F74-AAF0-A22103CDB659}" type="datetimeFigureOut">
              <a:rPr lang="es-CO" smtClean="0"/>
              <a:t>13/07/2018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3029638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EA1CDB9-E1AA-4F74-AAF0-A22103CDB659}" type="datetimeFigureOut">
              <a:rPr lang="es-CO" smtClean="0"/>
              <a:t>13/07/2018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F544620-BF6E-4EC4-835A-43AF599B88D4}" type="slidenum">
              <a:rPr lang="es-CO" smtClean="0"/>
              <a:t>‹Nº›</a:t>
            </a:fld>
            <a:endParaRPr lang="es-CO"/>
          </a:p>
        </p:txBody>
      </p:sp>
    </p:spTree>
    <p:extLst>
      <p:ext uri="{BB962C8B-B14F-4D97-AF65-F5344CB8AC3E}">
        <p14:creationId xmlns:p14="http://schemas.microsoft.com/office/powerpoint/2010/main" val="2796158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EA1CDB9-E1AA-4F74-AAF0-A22103CDB659}" type="datetimeFigureOut">
              <a:rPr lang="es-CO" smtClean="0"/>
              <a:t>13/07/2018</a:t>
            </a:fld>
            <a:endParaRPr lang="es-CO"/>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F544620-BF6E-4EC4-835A-43AF599B88D4}" type="slidenum">
              <a:rPr lang="es-CO" smtClean="0"/>
              <a:t>‹Nº›</a:t>
            </a:fld>
            <a:endParaRPr lang="es-CO"/>
          </a:p>
        </p:txBody>
      </p:sp>
    </p:spTree>
    <p:extLst>
      <p:ext uri="{BB962C8B-B14F-4D97-AF65-F5344CB8AC3E}">
        <p14:creationId xmlns:p14="http://schemas.microsoft.com/office/powerpoint/2010/main" val="269979636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30595" y="2482858"/>
            <a:ext cx="5826719" cy="2413105"/>
          </a:xfrm>
        </p:spPr>
        <p:txBody>
          <a:bodyPr/>
          <a:lstStyle/>
          <a:p>
            <a:r>
              <a:rPr lang="es-CO" dirty="0" smtClean="0"/>
              <a:t>PREPARACIÓN REMOTA AL MATRIMONIO</a:t>
            </a:r>
            <a:endParaRPr lang="es-CO" dirty="0"/>
          </a:p>
        </p:txBody>
      </p:sp>
      <p:sp>
        <p:nvSpPr>
          <p:cNvPr id="3" name="Subtítulo 2"/>
          <p:cNvSpPr>
            <a:spLocks noGrp="1"/>
          </p:cNvSpPr>
          <p:nvPr>
            <p:ph type="subTitle" idx="1"/>
          </p:nvPr>
        </p:nvSpPr>
        <p:spPr>
          <a:xfrm>
            <a:off x="1130595" y="4895961"/>
            <a:ext cx="5826719" cy="1096899"/>
          </a:xfrm>
        </p:spPr>
        <p:txBody>
          <a:bodyPr/>
          <a:lstStyle/>
          <a:p>
            <a:r>
              <a:rPr lang="es-CO" dirty="0" smtClean="0"/>
              <a:t>Mes de la familia 2018</a:t>
            </a:r>
            <a:endParaRPr lang="es-C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l="2579" t="20297" r="84871" b="62968"/>
          <a:stretch>
            <a:fillRect/>
          </a:stretch>
        </p:blipFill>
        <p:spPr bwMode="auto">
          <a:xfrm>
            <a:off x="3080537" y="423792"/>
            <a:ext cx="1926834" cy="192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0262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997528" y="2230583"/>
            <a:ext cx="6347713" cy="1320800"/>
          </a:xfrm>
        </p:spPr>
        <p:txBody>
          <a:bodyPr/>
          <a:lstStyle/>
          <a:p>
            <a:pPr algn="ctr"/>
            <a:r>
              <a:rPr lang="es-CO" b="1" dirty="0" smtClean="0"/>
              <a:t>METAS DE LA PREPRACIÓN REMOTA</a:t>
            </a:r>
            <a:endParaRPr lang="es-CO" b="1" dirty="0"/>
          </a:p>
        </p:txBody>
      </p:sp>
    </p:spTree>
    <p:extLst>
      <p:ext uri="{BB962C8B-B14F-4D97-AF65-F5344CB8AC3E}">
        <p14:creationId xmlns:p14="http://schemas.microsoft.com/office/powerpoint/2010/main" val="1433164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1955049"/>
            <a:ext cx="3338945" cy="3880773"/>
          </a:xfrm>
        </p:spPr>
        <p:txBody>
          <a:bodyPr>
            <a:noAutofit/>
          </a:bodyPr>
          <a:lstStyle/>
          <a:p>
            <a:pPr marL="0" indent="0" algn="just">
              <a:buNone/>
            </a:pPr>
            <a:r>
              <a:rPr lang="es-CO" sz="2400" dirty="0" smtClean="0"/>
              <a:t>Recordar que con la </a:t>
            </a:r>
            <a:r>
              <a:rPr lang="es-CO" sz="2400" dirty="0"/>
              <a:t>gracia de Dios, el amor se sana, refuerza e intensifica a través también de los necesarios valores unidos a la donación, al sacrificio, a la renuncia y a la abnegación. </a:t>
            </a:r>
          </a:p>
        </p:txBody>
      </p:sp>
      <p:sp>
        <p:nvSpPr>
          <p:cNvPr id="4" name="Título 1"/>
          <p:cNvSpPr>
            <a:spLocks noGrp="1"/>
          </p:cNvSpPr>
          <p:nvPr>
            <p:ph type="title"/>
          </p:nvPr>
        </p:nvSpPr>
        <p:spPr>
          <a:xfrm>
            <a:off x="609600" y="290946"/>
            <a:ext cx="6347713" cy="1320800"/>
          </a:xfrm>
        </p:spPr>
        <p:txBody>
          <a:bodyPr>
            <a:normAutofit/>
          </a:bodyPr>
          <a:lstStyle/>
          <a:p>
            <a:r>
              <a:rPr lang="es-CO" b="1" dirty="0" smtClean="0"/>
              <a:t>1. Dios actúa en el amor de la pareja</a:t>
            </a:r>
            <a:endParaRPr lang="es-CO" b="1" dirty="0"/>
          </a:p>
        </p:txBody>
      </p:sp>
      <p:pic>
        <p:nvPicPr>
          <p:cNvPr id="2050"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9718" y="1791855"/>
            <a:ext cx="3139190" cy="4207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113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2. Fortalecer la conciencia crítica en los jóvenes</a:t>
            </a:r>
            <a:endParaRPr lang="es-CO" b="1" dirty="0"/>
          </a:p>
        </p:txBody>
      </p:sp>
      <p:sp>
        <p:nvSpPr>
          <p:cNvPr id="3" name="Marcador de contenido 2"/>
          <p:cNvSpPr>
            <a:spLocks noGrp="1"/>
          </p:cNvSpPr>
          <p:nvPr>
            <p:ph idx="1"/>
          </p:nvPr>
        </p:nvSpPr>
        <p:spPr>
          <a:xfrm>
            <a:off x="609598" y="1930401"/>
            <a:ext cx="6747165" cy="2392218"/>
          </a:xfrm>
        </p:spPr>
        <p:txBody>
          <a:bodyPr>
            <a:noAutofit/>
          </a:bodyPr>
          <a:lstStyle/>
          <a:p>
            <a:pPr marL="0" indent="0" algn="just">
              <a:buNone/>
            </a:pPr>
            <a:r>
              <a:rPr lang="es-CO" sz="2400" dirty="0"/>
              <a:t>«Examinadlo todo y quedaos con lo bueno» </a:t>
            </a:r>
            <a:endParaRPr lang="es-CO" sz="2400" dirty="0" smtClean="0"/>
          </a:p>
          <a:p>
            <a:pPr marL="0" indent="0" algn="just">
              <a:buNone/>
            </a:pPr>
            <a:r>
              <a:rPr lang="es-CO" sz="2400" dirty="0" smtClean="0"/>
              <a:t>(</a:t>
            </a:r>
            <a:r>
              <a:rPr lang="es-CO" sz="2400" dirty="0"/>
              <a:t>1 </a:t>
            </a:r>
            <a:r>
              <a:rPr lang="es-CO" sz="2400" dirty="0" err="1"/>
              <a:t>Tes</a:t>
            </a:r>
            <a:r>
              <a:rPr lang="es-CO" sz="2400" dirty="0"/>
              <a:t> 5, 21</a:t>
            </a:r>
            <a:r>
              <a:rPr lang="es-CO" sz="2400" dirty="0" smtClean="0"/>
              <a:t>). </a:t>
            </a:r>
          </a:p>
          <a:p>
            <a:pPr marL="0" indent="0" algn="just">
              <a:buNone/>
            </a:pPr>
            <a:r>
              <a:rPr lang="es-CO" sz="2400" dirty="0" smtClean="0"/>
              <a:t>La </a:t>
            </a:r>
            <a:r>
              <a:rPr lang="es-CO" sz="2400" dirty="0"/>
              <a:t>formación habrá de conseguir una mentalidad y una personalidad capaces de no dejarse arrastrar por ideas contrarias a la unidad y estabilidad del </a:t>
            </a:r>
            <a:r>
              <a:rPr lang="es-CO" sz="2400" dirty="0" smtClean="0"/>
              <a:t>matrimonio.</a:t>
            </a:r>
            <a:endParaRPr lang="es-CO" sz="2400" dirty="0"/>
          </a:p>
        </p:txBody>
      </p:sp>
      <p:pic>
        <p:nvPicPr>
          <p:cNvPr id="3074" name="Picture 2" descr="Resultado de imagen para Dios sana la pareja fan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057" b="6094"/>
          <a:stretch/>
        </p:blipFill>
        <p:spPr bwMode="auto">
          <a:xfrm>
            <a:off x="2690656" y="4364183"/>
            <a:ext cx="2585048" cy="2272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4095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318645"/>
            <a:ext cx="6594765" cy="1320800"/>
          </a:xfrm>
        </p:spPr>
        <p:txBody>
          <a:bodyPr>
            <a:normAutofit fontScale="90000"/>
          </a:bodyPr>
          <a:lstStyle/>
          <a:p>
            <a:r>
              <a:rPr lang="es-CO" b="1" dirty="0"/>
              <a:t>3</a:t>
            </a:r>
            <a:r>
              <a:rPr lang="es-CO" b="1" dirty="0" smtClean="0"/>
              <a:t>. Que los padres formen padres, base de la formación remota</a:t>
            </a:r>
            <a:endParaRPr lang="es-CO" b="1" dirty="0"/>
          </a:p>
        </p:txBody>
      </p:sp>
      <p:sp>
        <p:nvSpPr>
          <p:cNvPr id="3" name="Marcador de contenido 2"/>
          <p:cNvSpPr>
            <a:spLocks noGrp="1"/>
          </p:cNvSpPr>
          <p:nvPr>
            <p:ph idx="1"/>
          </p:nvPr>
        </p:nvSpPr>
        <p:spPr>
          <a:xfrm>
            <a:off x="609599" y="1445482"/>
            <a:ext cx="6832623" cy="2595867"/>
          </a:xfrm>
        </p:spPr>
        <p:txBody>
          <a:bodyPr>
            <a:normAutofit/>
          </a:bodyPr>
          <a:lstStyle/>
          <a:p>
            <a:pPr marL="0" indent="0" algn="just">
              <a:buNone/>
            </a:pPr>
            <a:r>
              <a:rPr lang="es-CO" sz="2300" dirty="0"/>
              <a:t>El estilo cristiano de vida de que dan testimonio los hogares cristianos, es ya una </a:t>
            </a:r>
            <a:r>
              <a:rPr lang="es-CO" sz="2300" dirty="0" smtClean="0"/>
              <a:t>evangelización, los </a:t>
            </a:r>
            <a:r>
              <a:rPr lang="es-CO" sz="2300" dirty="0"/>
              <a:t>padres </a:t>
            </a:r>
            <a:r>
              <a:rPr lang="es-CO" sz="2300" dirty="0" smtClean="0"/>
              <a:t>son </a:t>
            </a:r>
            <a:r>
              <a:rPr lang="es-CO" sz="2300" dirty="0"/>
              <a:t>los primeros testimonios y formadores de los hijos, tanto en el crecimiento de la </a:t>
            </a:r>
            <a:r>
              <a:rPr lang="es-CO" sz="2300" dirty="0" smtClean="0"/>
              <a:t>«fe-esperanza-caridad» </a:t>
            </a:r>
            <a:r>
              <a:rPr lang="es-CO" sz="2300" dirty="0"/>
              <a:t>como en la configuración de la vocación propia de cada uno. </a:t>
            </a:r>
          </a:p>
        </p:txBody>
      </p:sp>
      <p:pic>
        <p:nvPicPr>
          <p:cNvPr id="4100" name="Picture 4" descr="Resultado de imagen para obras de misericordia fano"/>
          <p:cNvPicPr>
            <a:picLocks noChangeAspect="1" noChangeArrowheads="1"/>
          </p:cNvPicPr>
          <p:nvPr/>
        </p:nvPicPr>
        <p:blipFill rotWithShape="1">
          <a:blip r:embed="rId3">
            <a:extLst>
              <a:ext uri="{28A0092B-C50C-407E-A947-70E740481C1C}">
                <a14:useLocalDpi xmlns:a14="http://schemas.microsoft.com/office/drawing/2010/main" val="0"/>
              </a:ext>
            </a:extLst>
          </a:blip>
          <a:srcRect l="6950" t="9092" r="9415" b="3736"/>
          <a:stretch/>
        </p:blipFill>
        <p:spPr bwMode="auto">
          <a:xfrm>
            <a:off x="1421254" y="3680381"/>
            <a:ext cx="4979546" cy="3031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1320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Lugares que apoyan la formación remota</a:t>
            </a:r>
            <a:endParaRPr lang="es-CO" b="1" dirty="0"/>
          </a:p>
        </p:txBody>
      </p:sp>
      <p:sp>
        <p:nvSpPr>
          <p:cNvPr id="3" name="Marcador de contenido 2"/>
          <p:cNvSpPr>
            <a:spLocks noGrp="1"/>
          </p:cNvSpPr>
          <p:nvPr>
            <p:ph idx="1"/>
          </p:nvPr>
        </p:nvSpPr>
        <p:spPr>
          <a:xfrm>
            <a:off x="401780" y="2035899"/>
            <a:ext cx="7010402" cy="4129374"/>
          </a:xfrm>
        </p:spPr>
        <p:txBody>
          <a:bodyPr>
            <a:noAutofit/>
          </a:bodyPr>
          <a:lstStyle/>
          <a:p>
            <a:pPr algn="just"/>
            <a:r>
              <a:rPr lang="es-CO" sz="2400" dirty="0" smtClean="0"/>
              <a:t>La familia</a:t>
            </a:r>
            <a:endParaRPr lang="es-CO" sz="2400" dirty="0"/>
          </a:p>
          <a:p>
            <a:pPr algn="just"/>
            <a:r>
              <a:rPr lang="es-CO" sz="2400" dirty="0" smtClean="0"/>
              <a:t>La </a:t>
            </a:r>
            <a:r>
              <a:rPr lang="es-CO" sz="2400" dirty="0"/>
              <a:t>parroquia </a:t>
            </a:r>
            <a:endParaRPr lang="es-CO" sz="2400" dirty="0" smtClean="0"/>
          </a:p>
          <a:p>
            <a:pPr algn="just"/>
            <a:r>
              <a:rPr lang="es-CO" sz="2400" dirty="0" smtClean="0"/>
              <a:t>La escuela </a:t>
            </a:r>
          </a:p>
          <a:p>
            <a:pPr algn="just"/>
            <a:r>
              <a:rPr lang="es-CO" sz="2400" dirty="0" smtClean="0"/>
              <a:t>Los </a:t>
            </a:r>
            <a:r>
              <a:rPr lang="es-CO" sz="2400" dirty="0"/>
              <a:t>movimientos, los </a:t>
            </a:r>
            <a:r>
              <a:rPr lang="es-CO" sz="2400" dirty="0" smtClean="0"/>
              <a:t>grupos de oración </a:t>
            </a:r>
          </a:p>
          <a:p>
            <a:pPr algn="just"/>
            <a:endParaRPr lang="es-CO" sz="2400" dirty="0" smtClean="0"/>
          </a:p>
          <a:p>
            <a:pPr algn="just"/>
            <a:r>
              <a:rPr lang="es-CO" sz="2400" dirty="0" smtClean="0"/>
              <a:t>Los </a:t>
            </a:r>
            <a:r>
              <a:rPr lang="es-CO" sz="2400" dirty="0"/>
              <a:t>medios de comunicación de </a:t>
            </a:r>
            <a:r>
              <a:rPr lang="es-CO" sz="2400" dirty="0" smtClean="0"/>
              <a:t>masas </a:t>
            </a:r>
            <a:r>
              <a:rPr lang="es-CO" sz="2400" u="sng" dirty="0" smtClean="0"/>
              <a:t>obstaculizan</a:t>
            </a:r>
            <a:r>
              <a:rPr lang="es-CO" sz="2400" dirty="0" smtClean="0"/>
              <a:t> la </a:t>
            </a:r>
            <a:r>
              <a:rPr lang="es-CO" sz="2400" dirty="0"/>
              <a:t>misión de la familia en la </a:t>
            </a:r>
            <a:r>
              <a:rPr lang="es-CO" sz="2400" dirty="0" smtClean="0"/>
              <a:t>sociedad. </a:t>
            </a:r>
            <a:r>
              <a:rPr lang="es-CO" sz="2400" i="1" dirty="0" smtClean="0"/>
              <a:t>Nos venden pornografía, adulterio, divorcios, relaciones homosexuales.</a:t>
            </a:r>
          </a:p>
        </p:txBody>
      </p:sp>
    </p:spTree>
    <p:extLst>
      <p:ext uri="{BB962C8B-B14F-4D97-AF65-F5344CB8AC3E}">
        <p14:creationId xmlns:p14="http://schemas.microsoft.com/office/powerpoint/2010/main" val="7141967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459" y="743064"/>
            <a:ext cx="7467601" cy="775492"/>
          </a:xfrm>
        </p:spPr>
        <p:txBody>
          <a:bodyPr/>
          <a:lstStyle/>
          <a:p>
            <a:pPr algn="just"/>
            <a:r>
              <a:rPr lang="es-CO" b="1" dirty="0" smtClean="0"/>
              <a:t>¿Quiénes apoyan ésta formación?</a:t>
            </a:r>
            <a:endParaRPr lang="es-CO" b="1" dirty="0"/>
          </a:p>
        </p:txBody>
      </p:sp>
      <p:sp>
        <p:nvSpPr>
          <p:cNvPr id="3" name="Marcador de contenido 2"/>
          <p:cNvSpPr>
            <a:spLocks noGrp="1"/>
          </p:cNvSpPr>
          <p:nvPr>
            <p:ph idx="1"/>
          </p:nvPr>
        </p:nvSpPr>
        <p:spPr>
          <a:xfrm>
            <a:off x="955963" y="1639451"/>
            <a:ext cx="6347714" cy="2156691"/>
          </a:xfrm>
        </p:spPr>
        <p:txBody>
          <a:bodyPr>
            <a:noAutofit/>
          </a:bodyPr>
          <a:lstStyle/>
          <a:p>
            <a:pPr algn="just"/>
            <a:r>
              <a:rPr lang="es-CO" sz="2400" dirty="0"/>
              <a:t>C</a:t>
            </a:r>
            <a:r>
              <a:rPr lang="es-CO" sz="2400" dirty="0" smtClean="0"/>
              <a:t>atequistas </a:t>
            </a:r>
          </a:p>
          <a:p>
            <a:pPr algn="just"/>
            <a:r>
              <a:rPr lang="es-CO" sz="2400" dirty="0"/>
              <a:t>A</a:t>
            </a:r>
            <a:r>
              <a:rPr lang="es-CO" sz="2400" dirty="0" smtClean="0"/>
              <a:t>nimadores </a:t>
            </a:r>
            <a:r>
              <a:rPr lang="es-CO" sz="2400" dirty="0"/>
              <a:t>de pastoral juvenil y </a:t>
            </a:r>
            <a:r>
              <a:rPr lang="es-CO" sz="2400" dirty="0" smtClean="0"/>
              <a:t>vocacional</a:t>
            </a:r>
          </a:p>
          <a:p>
            <a:pPr algn="just"/>
            <a:r>
              <a:rPr lang="es-CO" sz="2400" dirty="0" smtClean="0"/>
              <a:t>Los pastores (homilías, encuentros, citas personales)</a:t>
            </a:r>
            <a:endParaRPr lang="es-CO" sz="2400" dirty="0"/>
          </a:p>
        </p:txBody>
      </p:sp>
      <p:pic>
        <p:nvPicPr>
          <p:cNvPr id="5122" name="Picture 2" descr="Resultado de imagen para matrimonio f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6465" y="3917037"/>
            <a:ext cx="4866708" cy="2856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8875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Conclusiones</a:t>
            </a:r>
            <a:endParaRPr lang="es-CO" dirty="0"/>
          </a:p>
        </p:txBody>
      </p:sp>
      <p:sp>
        <p:nvSpPr>
          <p:cNvPr id="3" name="Marcador de contenido 2"/>
          <p:cNvSpPr>
            <a:spLocks noGrp="1"/>
          </p:cNvSpPr>
          <p:nvPr>
            <p:ph idx="1"/>
          </p:nvPr>
        </p:nvSpPr>
        <p:spPr>
          <a:xfrm>
            <a:off x="609599" y="1270000"/>
            <a:ext cx="6719456" cy="4849810"/>
          </a:xfrm>
        </p:spPr>
        <p:txBody>
          <a:bodyPr>
            <a:noAutofit/>
          </a:bodyPr>
          <a:lstStyle/>
          <a:p>
            <a:pPr marL="0" indent="0" algn="just">
              <a:buNone/>
            </a:pPr>
            <a:r>
              <a:rPr lang="es-CO" sz="2400" dirty="0" smtClean="0"/>
              <a:t>Es </a:t>
            </a:r>
            <a:r>
              <a:rPr lang="es-CO" sz="2400" dirty="0"/>
              <a:t>preciso «inventar» modalidades de formación permanente de los adolescentes en el período anterior al noviazgo como continuación de las etapas de la iniciación cristiana; </a:t>
            </a:r>
            <a:r>
              <a:rPr lang="es-CO" sz="2400" dirty="0" smtClean="0"/>
              <a:t>es importante el intercambio de  experiencias.</a:t>
            </a:r>
          </a:p>
          <a:p>
            <a:pPr marL="0" indent="0" algn="just">
              <a:buNone/>
            </a:pPr>
            <a:r>
              <a:rPr lang="es-CO" sz="2400" dirty="0" smtClean="0"/>
              <a:t>Unidas </a:t>
            </a:r>
            <a:r>
              <a:rPr lang="es-CO" sz="2400" dirty="0"/>
              <a:t>en las parroquias, en las instituciones, en diversas formas de asociación, las familias contribuyen a crear una atmósfera social donde el amor responsable sea </a:t>
            </a:r>
            <a:r>
              <a:rPr lang="es-CO" sz="2400" dirty="0" smtClean="0"/>
              <a:t>sano.</a:t>
            </a:r>
            <a:endParaRPr lang="es-CO" sz="2400" dirty="0"/>
          </a:p>
          <a:p>
            <a:pPr marL="0" indent="0" algn="just">
              <a:buNone/>
            </a:pPr>
            <a:endParaRPr lang="es-CO" sz="2400" dirty="0"/>
          </a:p>
        </p:txBody>
      </p:sp>
    </p:spTree>
    <p:extLst>
      <p:ext uri="{BB962C8B-B14F-4D97-AF65-F5344CB8AC3E}">
        <p14:creationId xmlns:p14="http://schemas.microsoft.com/office/powerpoint/2010/main" val="15346970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4359" y="289560"/>
            <a:ext cx="6347713" cy="685800"/>
          </a:xfrm>
        </p:spPr>
        <p:txBody>
          <a:bodyPr/>
          <a:lstStyle/>
          <a:p>
            <a:r>
              <a:rPr lang="es-CO" b="1" dirty="0" smtClean="0"/>
              <a:t>4. CELEBRACIÓN</a:t>
            </a:r>
            <a:endParaRPr lang="es-CO" b="1" dirty="0"/>
          </a:p>
        </p:txBody>
      </p:sp>
      <p:sp>
        <p:nvSpPr>
          <p:cNvPr id="3" name="Marcador de contenido 2"/>
          <p:cNvSpPr>
            <a:spLocks noGrp="1"/>
          </p:cNvSpPr>
          <p:nvPr>
            <p:ph idx="1"/>
          </p:nvPr>
        </p:nvSpPr>
        <p:spPr>
          <a:xfrm>
            <a:off x="313112" y="1159163"/>
            <a:ext cx="7748848" cy="5363557"/>
          </a:xfrm>
        </p:spPr>
        <p:txBody>
          <a:bodyPr>
            <a:noAutofit/>
          </a:bodyPr>
          <a:lstStyle/>
          <a:p>
            <a:pPr marL="0" indent="0" algn="just">
              <a:buNone/>
            </a:pPr>
            <a:r>
              <a:rPr lang="es-CO" sz="2200" dirty="0" smtClean="0"/>
              <a:t>Gracias Dios por llenarnos de tu conocimiento y sabiduría. Danos la gracia de ser luz en nuestros hogares, donde nos llamas a transmitir con fe y testimonio la alegría del evangelio, el evangelio del amor.  Que los niños y jóvenes comprendan al vernos que están llamados al amor, a un amor sano y verdadero, que va más allá del sentimiento, que se expresa en la donación gratuita del ser, en el sacrificio, la </a:t>
            </a:r>
            <a:r>
              <a:rPr lang="es-CO" sz="2200" dirty="0"/>
              <a:t>renuncia y </a:t>
            </a:r>
            <a:r>
              <a:rPr lang="es-CO" sz="2200" dirty="0" smtClean="0"/>
              <a:t>la abnegación. Un amor que se enriquece en el servicio desinteresado al pobre, al necesitado, al enfermo del alma y del cuerpo, un servicio a ejemplo de Cristo desde nuestros hogares. Que nuestro testimonio hable tan claro, y nuestras palabras sean tan sabias y llenas de ti, que al enfrentar la vida puedan examinarlo todo y quedarse con lo bueno y así logren cumplir plenamente con la misión que les has encomendado. Amén. </a:t>
            </a:r>
            <a:endParaRPr lang="es-CO" sz="2200" dirty="0"/>
          </a:p>
        </p:txBody>
      </p:sp>
    </p:spTree>
    <p:extLst>
      <p:ext uri="{BB962C8B-B14F-4D97-AF65-F5344CB8AC3E}">
        <p14:creationId xmlns:p14="http://schemas.microsoft.com/office/powerpoint/2010/main" val="20388210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5. COMPROMISO</a:t>
            </a:r>
            <a:endParaRPr lang="es-CO" b="1" dirty="0"/>
          </a:p>
        </p:txBody>
      </p:sp>
      <p:sp>
        <p:nvSpPr>
          <p:cNvPr id="4" name="Marcador de contenido 2"/>
          <p:cNvSpPr>
            <a:spLocks noGrp="1"/>
          </p:cNvSpPr>
          <p:nvPr>
            <p:ph idx="1"/>
          </p:nvPr>
        </p:nvSpPr>
        <p:spPr>
          <a:xfrm>
            <a:off x="872835" y="1838037"/>
            <a:ext cx="6525492" cy="2221346"/>
          </a:xfrm>
        </p:spPr>
        <p:txBody>
          <a:bodyPr>
            <a:normAutofit/>
          </a:bodyPr>
          <a:lstStyle/>
          <a:p>
            <a:pPr marL="0" indent="0" algn="just">
              <a:buNone/>
            </a:pPr>
            <a:r>
              <a:rPr lang="es-CO" sz="2400" dirty="0" smtClean="0"/>
              <a:t>¿Cuál será tu compromiso a partir de hoy para formar a tus hijos como buenos hijos de Dios, buenos esposos, buenos padres?</a:t>
            </a:r>
          </a:p>
          <a:p>
            <a:pPr marL="0" indent="0" algn="just">
              <a:buNone/>
            </a:pPr>
            <a:r>
              <a:rPr lang="es-CO" sz="2400" dirty="0" smtClean="0"/>
              <a:t>Escribe al menos 3 reglas de vida que contribuyan a la realización del compromiso.</a:t>
            </a:r>
            <a:endParaRPr lang="es-CO" sz="2400" dirty="0"/>
          </a:p>
        </p:txBody>
      </p:sp>
    </p:spTree>
    <p:extLst>
      <p:ext uri="{BB962C8B-B14F-4D97-AF65-F5344CB8AC3E}">
        <p14:creationId xmlns:p14="http://schemas.microsoft.com/office/powerpoint/2010/main" val="18564232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1. MOTIVACIÓN</a:t>
            </a:r>
            <a:endParaRPr lang="es-CO" dirty="0"/>
          </a:p>
        </p:txBody>
      </p:sp>
      <p:sp>
        <p:nvSpPr>
          <p:cNvPr id="4" name="Marcador de contenido 3"/>
          <p:cNvSpPr>
            <a:spLocks noGrp="1"/>
          </p:cNvSpPr>
          <p:nvPr>
            <p:ph idx="1"/>
          </p:nvPr>
        </p:nvSpPr>
        <p:spPr>
          <a:xfrm>
            <a:off x="886690" y="1537136"/>
            <a:ext cx="6347714" cy="3880773"/>
          </a:xfrm>
        </p:spPr>
        <p:txBody>
          <a:bodyPr>
            <a:normAutofit/>
          </a:bodyPr>
          <a:lstStyle/>
          <a:p>
            <a:pPr marL="0" indent="0" algn="just">
              <a:buNone/>
            </a:pPr>
            <a:r>
              <a:rPr lang="es-CO" sz="2400" dirty="0" smtClean="0"/>
              <a:t>Estamos llamados a ser luz en nuestros hogares para que su gracia sea irradiada a niños y jóvenes y su voluntad se realice en sus vidas en las diferentes vocaciones a las que han sido llamados desde la eternidad.</a:t>
            </a:r>
          </a:p>
          <a:p>
            <a:pPr marL="0" indent="0" algn="just">
              <a:buNone/>
            </a:pPr>
            <a:r>
              <a:rPr lang="es-CO" sz="2400" dirty="0" smtClean="0"/>
              <a:t>Descubramos juntos y con la ayuda del Espíritu Santo cómo contribuir en la preparación remota al matrimonio desde nuestras realidades. </a:t>
            </a:r>
          </a:p>
          <a:p>
            <a:pPr marL="0" indent="0" algn="just">
              <a:buNone/>
            </a:pPr>
            <a:endParaRPr lang="es-CO" sz="2400" dirty="0" smtClean="0"/>
          </a:p>
          <a:p>
            <a:pPr marL="0" indent="0" algn="just">
              <a:buNone/>
            </a:pPr>
            <a:endParaRPr lang="es-CO" sz="2400" dirty="0"/>
          </a:p>
        </p:txBody>
      </p:sp>
    </p:spTree>
    <p:extLst>
      <p:ext uri="{BB962C8B-B14F-4D97-AF65-F5344CB8AC3E}">
        <p14:creationId xmlns:p14="http://schemas.microsoft.com/office/powerpoint/2010/main" val="2141665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609600"/>
            <a:ext cx="6500885" cy="1320800"/>
          </a:xfrm>
        </p:spPr>
        <p:txBody>
          <a:bodyPr/>
          <a:lstStyle/>
          <a:p>
            <a:r>
              <a:rPr lang="es-CO" b="1" dirty="0" smtClean="0"/>
              <a:t>2. FUNDAMENTACIÓN </a:t>
            </a:r>
            <a:r>
              <a:rPr lang="es-CO" b="1" dirty="0"/>
              <a:t>BÍBLICA</a:t>
            </a:r>
            <a:endParaRPr lang="es-CO" dirty="0"/>
          </a:p>
        </p:txBody>
      </p:sp>
      <p:sp>
        <p:nvSpPr>
          <p:cNvPr id="3" name="Marcador de contenido 2"/>
          <p:cNvSpPr>
            <a:spLocks noGrp="1"/>
          </p:cNvSpPr>
          <p:nvPr>
            <p:ph idx="1"/>
          </p:nvPr>
        </p:nvSpPr>
        <p:spPr>
          <a:xfrm>
            <a:off x="1039089" y="1930400"/>
            <a:ext cx="6347714" cy="3880773"/>
          </a:xfrm>
        </p:spPr>
        <p:txBody>
          <a:bodyPr>
            <a:noAutofit/>
          </a:bodyPr>
          <a:lstStyle/>
          <a:p>
            <a:pPr marL="0" lvl="0" indent="0" algn="just">
              <a:buNone/>
            </a:pPr>
            <a:r>
              <a:rPr lang="es-CO" sz="2600" b="1" dirty="0" smtClean="0"/>
              <a:t>Filipenses </a:t>
            </a:r>
            <a:r>
              <a:rPr lang="es-CO" sz="2600" b="1" dirty="0"/>
              <a:t>1, 9-11</a:t>
            </a:r>
            <a:endParaRPr lang="es-CO" sz="2600" dirty="0"/>
          </a:p>
          <a:p>
            <a:pPr marL="0" indent="0" algn="just">
              <a:buNone/>
            </a:pPr>
            <a:r>
              <a:rPr lang="es-CO" sz="2600" dirty="0" smtClean="0"/>
              <a:t>"</a:t>
            </a:r>
            <a:r>
              <a:rPr lang="es-CO" sz="2600" dirty="0"/>
              <a:t>Pido que el amor crezca en ustedes junto con el conocimiento y la lucidez. Quisiera que saquen provecho de cada cosa y cada circunstancia, para que lleguen puros e irreprochables al día de Cristo, habiendo hecho madurar, gracias a Cristo Jesús, el fruto de la santidad"</a:t>
            </a:r>
            <a:r>
              <a:rPr lang="es-CO" sz="2600" i="1" dirty="0"/>
              <a:t>. Palabra de Dios.</a:t>
            </a:r>
            <a:endParaRPr lang="es-CO" sz="2600" dirty="0"/>
          </a:p>
          <a:p>
            <a:pPr algn="just"/>
            <a:endParaRPr lang="es-CO" sz="2600" dirty="0"/>
          </a:p>
        </p:txBody>
      </p:sp>
    </p:spTree>
    <p:extLst>
      <p:ext uri="{BB962C8B-B14F-4D97-AF65-F5344CB8AC3E}">
        <p14:creationId xmlns:p14="http://schemas.microsoft.com/office/powerpoint/2010/main" val="36846938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0667" y="2260978"/>
            <a:ext cx="5036253" cy="1701421"/>
          </a:xfrm>
        </p:spPr>
        <p:txBody>
          <a:bodyPr>
            <a:normAutofit/>
          </a:bodyPr>
          <a:lstStyle/>
          <a:p>
            <a:r>
              <a:rPr lang="es-CO" b="1" dirty="0" smtClean="0"/>
              <a:t>3. FUNDAMENTACIÓN DOCTRINAL</a:t>
            </a:r>
            <a:endParaRPr lang="es-CO" b="1" dirty="0"/>
          </a:p>
        </p:txBody>
      </p:sp>
    </p:spTree>
    <p:extLst>
      <p:ext uri="{BB962C8B-B14F-4D97-AF65-F5344CB8AC3E}">
        <p14:creationId xmlns:p14="http://schemas.microsoft.com/office/powerpoint/2010/main" val="16695796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La preparación remota…</a:t>
            </a:r>
            <a:endParaRPr lang="es-CO" dirty="0"/>
          </a:p>
        </p:txBody>
      </p:sp>
      <p:sp>
        <p:nvSpPr>
          <p:cNvPr id="3" name="Marcador de contenido 2"/>
          <p:cNvSpPr>
            <a:spLocks noGrp="1"/>
          </p:cNvSpPr>
          <p:nvPr>
            <p:ph idx="1"/>
          </p:nvPr>
        </p:nvSpPr>
        <p:spPr>
          <a:xfrm>
            <a:off x="609599" y="1647972"/>
            <a:ext cx="6473589" cy="3880773"/>
          </a:xfrm>
        </p:spPr>
        <p:txBody>
          <a:bodyPr>
            <a:noAutofit/>
          </a:bodyPr>
          <a:lstStyle/>
          <a:p>
            <a:pPr marL="0" indent="0">
              <a:buNone/>
            </a:pPr>
            <a:r>
              <a:rPr lang="es-CO" sz="2200" dirty="0" smtClean="0">
                <a:solidFill>
                  <a:srgbClr val="0070C0"/>
                </a:solidFill>
              </a:rPr>
              <a:t>ABARCA</a:t>
            </a:r>
            <a:r>
              <a:rPr lang="es-CO" sz="2200" dirty="0" smtClean="0"/>
              <a:t>: infancia, niñez, adolescencia.</a:t>
            </a:r>
          </a:p>
          <a:p>
            <a:pPr marL="0" indent="0">
              <a:buNone/>
            </a:pPr>
            <a:r>
              <a:rPr lang="es-CO" sz="2200" dirty="0" smtClean="0">
                <a:solidFill>
                  <a:srgbClr val="0070C0"/>
                </a:solidFill>
              </a:rPr>
              <a:t>FORMA</a:t>
            </a:r>
            <a:r>
              <a:rPr lang="es-CO" sz="2200" dirty="0" smtClean="0"/>
              <a:t>: carácter, dominio propio y estima de sí mismo.</a:t>
            </a:r>
          </a:p>
          <a:p>
            <a:pPr marL="0" indent="0">
              <a:buNone/>
            </a:pPr>
            <a:r>
              <a:rPr lang="es-CO" sz="2200" dirty="0" smtClean="0">
                <a:solidFill>
                  <a:srgbClr val="0070C0"/>
                </a:solidFill>
              </a:rPr>
              <a:t>FAVORECE</a:t>
            </a:r>
            <a:r>
              <a:rPr lang="es-CO" sz="2200" dirty="0" smtClean="0"/>
              <a:t>: las relaciones interpersonales y sociales.</a:t>
            </a:r>
          </a:p>
          <a:p>
            <a:pPr marL="0" indent="0">
              <a:buNone/>
            </a:pPr>
            <a:r>
              <a:rPr lang="es-CO" sz="2200" dirty="0" smtClean="0">
                <a:solidFill>
                  <a:srgbClr val="0070C0"/>
                </a:solidFill>
              </a:rPr>
              <a:t>PARA</a:t>
            </a:r>
            <a:r>
              <a:rPr lang="es-CO" sz="2200" dirty="0" smtClean="0"/>
              <a:t>: </a:t>
            </a:r>
            <a:r>
              <a:rPr lang="es-CO" sz="2200" dirty="0"/>
              <a:t>uso recto de las inclinaciones y </a:t>
            </a:r>
            <a:r>
              <a:rPr lang="es-CO" sz="2200" dirty="0" smtClean="0"/>
              <a:t>respeto </a:t>
            </a:r>
            <a:r>
              <a:rPr lang="es-CO" sz="2200" dirty="0"/>
              <a:t>a las personas también del otro </a:t>
            </a:r>
            <a:r>
              <a:rPr lang="es-CO" sz="2200" dirty="0" smtClean="0"/>
              <a:t>sexo.</a:t>
            </a:r>
          </a:p>
          <a:p>
            <a:pPr marL="0" indent="0">
              <a:buNone/>
            </a:pPr>
            <a:r>
              <a:rPr lang="es-CO" sz="2200" dirty="0" smtClean="0">
                <a:solidFill>
                  <a:srgbClr val="0070C0"/>
                </a:solidFill>
              </a:rPr>
              <a:t>REQUIERE</a:t>
            </a:r>
            <a:r>
              <a:rPr lang="es-CO" sz="2200" dirty="0" smtClean="0"/>
              <a:t>: sólida </a:t>
            </a:r>
            <a:r>
              <a:rPr lang="es-CO" sz="2200" dirty="0"/>
              <a:t>formación espiritual y </a:t>
            </a:r>
            <a:r>
              <a:rPr lang="es-CO" sz="2200" dirty="0" smtClean="0"/>
              <a:t>catequética en 4 aspectos</a:t>
            </a:r>
            <a:endParaRPr lang="es-CO" sz="2200" dirty="0"/>
          </a:p>
        </p:txBody>
      </p:sp>
    </p:spTree>
    <p:extLst>
      <p:ext uri="{BB962C8B-B14F-4D97-AF65-F5344CB8AC3E}">
        <p14:creationId xmlns:p14="http://schemas.microsoft.com/office/powerpoint/2010/main" val="3976117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609600"/>
            <a:ext cx="6347714" cy="1320800"/>
          </a:xfrm>
        </p:spPr>
        <p:txBody>
          <a:bodyPr/>
          <a:lstStyle/>
          <a:p>
            <a:r>
              <a:rPr lang="es-CO" b="1" dirty="0" smtClean="0"/>
              <a:t>1. La verdad y el amor y la donación al otro</a:t>
            </a:r>
            <a:endParaRPr lang="es-CO" b="1" dirty="0"/>
          </a:p>
        </p:txBody>
      </p:sp>
      <p:sp>
        <p:nvSpPr>
          <p:cNvPr id="3" name="Marcador de contenido 2"/>
          <p:cNvSpPr>
            <a:spLocks noGrp="1"/>
          </p:cNvSpPr>
          <p:nvPr>
            <p:ph idx="1"/>
          </p:nvPr>
        </p:nvSpPr>
        <p:spPr>
          <a:xfrm>
            <a:off x="609599" y="1930400"/>
            <a:ext cx="6347714" cy="3880773"/>
          </a:xfrm>
        </p:spPr>
        <p:txBody>
          <a:bodyPr>
            <a:normAutofit/>
          </a:bodyPr>
          <a:lstStyle/>
          <a:p>
            <a:pPr marL="0" indent="0" algn="just">
              <a:buNone/>
            </a:pPr>
            <a:r>
              <a:rPr lang="es-CO" sz="2400" dirty="0" smtClean="0"/>
              <a:t>Diálogo de amor de la madre con su hijo desde el vientre.</a:t>
            </a:r>
          </a:p>
          <a:p>
            <a:pPr marL="0" indent="0" algn="just">
              <a:buNone/>
            </a:pPr>
            <a:r>
              <a:rPr lang="es-CO" sz="2400" dirty="0" smtClean="0"/>
              <a:t>Un </a:t>
            </a:r>
            <a:r>
              <a:rPr lang="es-CO" sz="2400" dirty="0"/>
              <a:t>hijo</a:t>
            </a:r>
            <a:r>
              <a:rPr lang="es-CO" sz="2400" dirty="0" smtClean="0"/>
              <a:t>, </a:t>
            </a:r>
            <a:r>
              <a:rPr lang="es-CO" sz="2400" dirty="0"/>
              <a:t>es fruto de </a:t>
            </a:r>
            <a:r>
              <a:rPr lang="es-CO" sz="2400" dirty="0" smtClean="0"/>
              <a:t>la </a:t>
            </a:r>
            <a:r>
              <a:rPr lang="es-CO" sz="2400" dirty="0"/>
              <a:t>recíproca donación </a:t>
            </a:r>
            <a:r>
              <a:rPr lang="es-CO" sz="2400" dirty="0" smtClean="0"/>
              <a:t>del amor de los padres, y a su </a:t>
            </a:r>
            <a:r>
              <a:rPr lang="es-CO" sz="2400" dirty="0"/>
              <a:t>vez un don para ambos: un don que brota del </a:t>
            </a:r>
            <a:r>
              <a:rPr lang="es-CO" sz="2400" dirty="0" smtClean="0"/>
              <a:t>don.</a:t>
            </a:r>
            <a:endParaRPr lang="es-CO" sz="2400" dirty="0"/>
          </a:p>
        </p:txBody>
      </p:sp>
      <p:pic>
        <p:nvPicPr>
          <p:cNvPr id="1026" name="Picture 2" descr="Resultado de imagen para feto santo la madre le hab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0306" y="4121855"/>
            <a:ext cx="4266300" cy="2422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4666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2. Ser conscientes del don de la fe</a:t>
            </a:r>
            <a:endParaRPr lang="es-CO" b="1" dirty="0"/>
          </a:p>
        </p:txBody>
      </p:sp>
      <p:sp>
        <p:nvSpPr>
          <p:cNvPr id="3" name="Marcador de contenido 2"/>
          <p:cNvSpPr>
            <a:spLocks noGrp="1"/>
          </p:cNvSpPr>
          <p:nvPr>
            <p:ph idx="1"/>
          </p:nvPr>
        </p:nvSpPr>
        <p:spPr>
          <a:xfrm>
            <a:off x="609599" y="2818884"/>
            <a:ext cx="4658437" cy="2321154"/>
          </a:xfrm>
        </p:spPr>
        <p:txBody>
          <a:bodyPr>
            <a:normAutofit/>
          </a:bodyPr>
          <a:lstStyle/>
          <a:p>
            <a:pPr marL="0" indent="0" algn="just">
              <a:buNone/>
            </a:pPr>
            <a:r>
              <a:rPr lang="es-CO" sz="2400" dirty="0"/>
              <a:t>G</a:t>
            </a:r>
            <a:r>
              <a:rPr lang="es-CO" sz="2400" dirty="0" smtClean="0"/>
              <a:t>radualmente formarse en </a:t>
            </a:r>
            <a:r>
              <a:rPr lang="es-CO" sz="2400" dirty="0"/>
              <a:t>el conocimiento del misterio de la </a:t>
            </a:r>
            <a:r>
              <a:rPr lang="es-CO" sz="2400" dirty="0" smtClean="0"/>
              <a:t>salvación para </a:t>
            </a:r>
            <a:r>
              <a:rPr lang="es-CO" sz="2400" dirty="0"/>
              <a:t>vivir según el hombre nuevo en justicia y santidad de </a:t>
            </a:r>
            <a:r>
              <a:rPr lang="es-CO" sz="2400" dirty="0" smtClean="0"/>
              <a:t>verdad.</a:t>
            </a:r>
          </a:p>
        </p:txBody>
      </p:sp>
      <p:pic>
        <p:nvPicPr>
          <p:cNvPr id="3074"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6438" y="2320119"/>
            <a:ext cx="3119792" cy="4203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08435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3. Educar en la castidad</a:t>
            </a:r>
            <a:endParaRPr lang="es-CO" b="1" dirty="0"/>
          </a:p>
        </p:txBody>
      </p:sp>
      <p:sp>
        <p:nvSpPr>
          <p:cNvPr id="3" name="Marcador de contenido 2"/>
          <p:cNvSpPr>
            <a:spLocks noGrp="1"/>
          </p:cNvSpPr>
          <p:nvPr>
            <p:ph idx="1"/>
          </p:nvPr>
        </p:nvSpPr>
        <p:spPr>
          <a:xfrm>
            <a:off x="845128" y="1426300"/>
            <a:ext cx="6403131" cy="2827046"/>
          </a:xfrm>
        </p:spPr>
        <p:txBody>
          <a:bodyPr>
            <a:noAutofit/>
          </a:bodyPr>
          <a:lstStyle/>
          <a:p>
            <a:pPr marL="0" indent="0" algn="just">
              <a:buNone/>
            </a:pPr>
            <a:r>
              <a:rPr lang="es-CO" sz="2400" dirty="0" smtClean="0"/>
              <a:t>La </a:t>
            </a:r>
            <a:r>
              <a:rPr lang="es-CO" sz="2400" dirty="0"/>
              <a:t>castidad no es mortificación del amor, sino condición de amor </a:t>
            </a:r>
            <a:r>
              <a:rPr lang="es-CO" sz="2400" dirty="0" smtClean="0"/>
              <a:t>auténtico como un don de sí. </a:t>
            </a:r>
          </a:p>
          <a:p>
            <a:pPr marL="0" indent="0" algn="just">
              <a:buNone/>
            </a:pPr>
            <a:r>
              <a:rPr lang="es-CO" sz="2400" dirty="0" smtClean="0"/>
              <a:t>Si </a:t>
            </a:r>
            <a:r>
              <a:rPr lang="es-CO" sz="2400" dirty="0"/>
              <a:t>la vocación al amor conyugal es vocación a la entrega de sí en el matrimonio, es preciso </a:t>
            </a:r>
            <a:r>
              <a:rPr lang="es-CO" sz="2400" u="sng" dirty="0"/>
              <a:t>llegar a poseerse a sí mismos para poderse entregar de verdad</a:t>
            </a:r>
            <a:r>
              <a:rPr lang="es-CO" sz="2400" dirty="0" smtClean="0"/>
              <a:t>.</a:t>
            </a:r>
            <a:endParaRPr lang="es-CO" sz="2400" dirty="0"/>
          </a:p>
        </p:txBody>
      </p:sp>
      <p:pic>
        <p:nvPicPr>
          <p:cNvPr id="1026"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8055" y="4267200"/>
            <a:ext cx="2590800"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418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8" y="609600"/>
            <a:ext cx="7065819" cy="1427018"/>
          </a:xfrm>
        </p:spPr>
        <p:txBody>
          <a:bodyPr>
            <a:normAutofit fontScale="90000"/>
          </a:bodyPr>
          <a:lstStyle/>
          <a:p>
            <a:r>
              <a:rPr lang="es-CO" b="1" dirty="0" smtClean="0"/>
              <a:t>4. La </a:t>
            </a:r>
            <a:r>
              <a:rPr lang="es-CO" b="1" dirty="0"/>
              <a:t>vida </a:t>
            </a:r>
            <a:r>
              <a:rPr lang="es-CO" b="1" dirty="0" smtClean="0"/>
              <a:t>humana, una </a:t>
            </a:r>
            <a:br>
              <a:rPr lang="es-CO" b="1" dirty="0" smtClean="0"/>
            </a:br>
            <a:r>
              <a:rPr lang="es-CO" b="1" dirty="0" smtClean="0"/>
              <a:t>vocación-misión llamada </a:t>
            </a:r>
            <a:r>
              <a:rPr lang="es-CO" b="1" dirty="0"/>
              <a:t>al amor</a:t>
            </a:r>
          </a:p>
        </p:txBody>
      </p:sp>
      <p:sp>
        <p:nvSpPr>
          <p:cNvPr id="3" name="Marcador de contenido 2"/>
          <p:cNvSpPr>
            <a:spLocks noGrp="1"/>
          </p:cNvSpPr>
          <p:nvPr>
            <p:ph idx="1"/>
          </p:nvPr>
        </p:nvSpPr>
        <p:spPr>
          <a:xfrm>
            <a:off x="609598" y="1863534"/>
            <a:ext cx="6927275" cy="2569922"/>
          </a:xfrm>
        </p:spPr>
        <p:txBody>
          <a:bodyPr>
            <a:normAutofit/>
          </a:bodyPr>
          <a:lstStyle/>
          <a:p>
            <a:pPr marL="0" indent="0" algn="just">
              <a:buNone/>
            </a:pPr>
            <a:r>
              <a:rPr lang="es-CO" sz="2400" dirty="0"/>
              <a:t>T</a:t>
            </a:r>
            <a:r>
              <a:rPr lang="es-CO" sz="2400" dirty="0" smtClean="0"/>
              <a:t>iene </a:t>
            </a:r>
            <a:r>
              <a:rPr lang="es-CO" sz="2400" dirty="0"/>
              <a:t>su fuente y su fin en Dios, </a:t>
            </a:r>
            <a:r>
              <a:rPr lang="es-CO" sz="2400" dirty="0" smtClean="0"/>
              <a:t>bien sea a la vocación al matrimonio, la </a:t>
            </a:r>
            <a:r>
              <a:rPr lang="es-CO" sz="2400" dirty="0"/>
              <a:t>vida sacerdotal o </a:t>
            </a:r>
            <a:r>
              <a:rPr lang="es-CO" sz="2400" dirty="0" smtClean="0"/>
              <a:t>religiosa. </a:t>
            </a:r>
          </a:p>
          <a:p>
            <a:pPr marL="0" indent="0" algn="just">
              <a:buNone/>
            </a:pPr>
            <a:r>
              <a:rPr lang="es-CO" sz="2400" dirty="0" smtClean="0"/>
              <a:t>Los jóvenes deben comprender el «misterio cristiano»: la </a:t>
            </a:r>
            <a:r>
              <a:rPr lang="es-CO" sz="2400" dirty="0"/>
              <a:t>fe </a:t>
            </a:r>
            <a:r>
              <a:rPr lang="es-CO" sz="2400" dirty="0" smtClean="0"/>
              <a:t>implica </a:t>
            </a:r>
            <a:r>
              <a:rPr lang="es-CO" sz="2400" dirty="0"/>
              <a:t>la comunión de Gracia y amor con Cristo Resucitado.</a:t>
            </a:r>
          </a:p>
        </p:txBody>
      </p:sp>
      <p:pic>
        <p:nvPicPr>
          <p:cNvPr id="4" name="Picture 2" descr="https://scontent-mia1-1.xx.fbcdn.net/hphotos-xfp1/v/t1.0-9/11846683_520157564800719_3148836168277206601_n.jpg?oh=ec1ea6e3daada6482fd2e0ea75fa2a16&amp;oe=5673AEEF"/>
          <p:cNvPicPr>
            <a:picLocks noChangeAspect="1" noChangeArrowheads="1"/>
          </p:cNvPicPr>
          <p:nvPr/>
        </p:nvPicPr>
        <p:blipFill rotWithShape="1">
          <a:blip r:embed="rId3">
            <a:extLst>
              <a:ext uri="{28A0092B-C50C-407E-A947-70E740481C1C}">
                <a14:useLocalDpi xmlns:a14="http://schemas.microsoft.com/office/drawing/2010/main" val="0"/>
              </a:ext>
            </a:extLst>
          </a:blip>
          <a:srcRect l="6827" t="24434" r="1004" b="11151"/>
          <a:stretch/>
        </p:blipFill>
        <p:spPr bwMode="auto">
          <a:xfrm>
            <a:off x="1840642" y="4556174"/>
            <a:ext cx="3672408" cy="20882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cache3.asset-cache.net/xc/79319906.jpg?v=2&amp;c=IWSAsset&amp;k=2&amp;d=2vspzrhsjs442egl6O4XPVec98X5ujCFAxAI-p7mrac1KI090xRq3J1qxE-_ryNd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09813" y="4844206"/>
            <a:ext cx="823621"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4636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279</TotalTime>
  <Words>1244</Words>
  <Application>Microsoft Office PowerPoint</Application>
  <PresentationFormat>Presentación en pantalla (4:3)</PresentationFormat>
  <Paragraphs>74</Paragraphs>
  <Slides>18</Slides>
  <Notes>10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Arial</vt:lpstr>
      <vt:lpstr>Calibri</vt:lpstr>
      <vt:lpstr>Trebuchet MS</vt:lpstr>
      <vt:lpstr>Wingdings 3</vt:lpstr>
      <vt:lpstr>Faceta</vt:lpstr>
      <vt:lpstr>PREPARACIÓN REMOTA AL MATRIMONIO</vt:lpstr>
      <vt:lpstr>1. MOTIVACIÓN</vt:lpstr>
      <vt:lpstr>2. FUNDAMENTACIÓN BÍBLICA</vt:lpstr>
      <vt:lpstr>3. FUNDAMENTACIÓN DOCTRINAL</vt:lpstr>
      <vt:lpstr>La preparación remota…</vt:lpstr>
      <vt:lpstr>1. La verdad y el amor y la donación al otro</vt:lpstr>
      <vt:lpstr>2. Ser conscientes del don de la fe</vt:lpstr>
      <vt:lpstr>3. Educar en la castidad</vt:lpstr>
      <vt:lpstr>4. La vida humana, una  vocación-misión llamada al amor</vt:lpstr>
      <vt:lpstr>METAS DE LA PREPRACIÓN REMOTA</vt:lpstr>
      <vt:lpstr>1. Dios actúa en el amor de la pareja</vt:lpstr>
      <vt:lpstr>2. Fortalecer la conciencia crítica en los jóvenes</vt:lpstr>
      <vt:lpstr>3. Que los padres formen padres, base de la formación remota</vt:lpstr>
      <vt:lpstr>Lugares que apoyan la formación remota</vt:lpstr>
      <vt:lpstr>¿Quiénes apoyan ésta formación?</vt:lpstr>
      <vt:lpstr>Conclusiones</vt:lpstr>
      <vt:lpstr>4. CELEBRACIÓN</vt:lpstr>
      <vt:lpstr>5. COMPROMISO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PREPARACIÓN REMOTA AL MATRIMONIO</dc:title>
  <dc:creator>Usuario</dc:creator>
  <cp:lastModifiedBy>usuario</cp:lastModifiedBy>
  <cp:revision>36</cp:revision>
  <dcterms:created xsi:type="dcterms:W3CDTF">2018-07-04T01:13:55Z</dcterms:created>
  <dcterms:modified xsi:type="dcterms:W3CDTF">2018-07-13T16:14:52Z</dcterms:modified>
</cp:coreProperties>
</file>