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692" r:id="rId1"/>
  </p:sld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 id="268"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1" d="100"/>
          <a:sy n="81" d="100"/>
        </p:scale>
        <p:origin x="120" y="7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5923F103-BC34-4FE4-A40E-EDDEECFDA5D0}" type="datetimeFigureOut">
              <a:rPr lang="en-US" smtClean="0"/>
              <a:pPr/>
              <a:t>7/13/2018</a:t>
            </a:fld>
            <a:endParaRPr lang="en-US" dirty="0"/>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r>
              <a:rPr lang="en-US" smtClean="0"/>
              <a:t>
              </a:t>
            </a:r>
            <a:endParaRPr lang="en-US" dirty="0"/>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905196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Imagen panorámica con descripció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23A1CC3-2375-41D4-9E03-427CAF2A4C1A}" type="datetimeFigureOut">
              <a:rPr lang="en-US" smtClean="0"/>
              <a:t>7/13/2018</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111001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FF16868-8199-4C2C-A5B1-63AEE139F88E}" type="datetimeFigureOut">
              <a:rPr lang="en-US" smtClean="0"/>
              <a:t>7/13/2018</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4199961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AD9FF7F-6988-44CC-821B-644E70CD2F73}" type="datetimeFigureOut">
              <a:rPr lang="en-US" smtClean="0"/>
              <a:t>7/13/2018</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5646313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C12C299-16B2-4475-990D-751901EACC14}" type="datetimeFigureOut">
              <a:rPr lang="en-US" smtClean="0"/>
              <a:t>7/13/2018</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270060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smtClean="0"/>
              <a:t>7/13/2018</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8475425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smtClean="0"/>
              <a:t>7/13/2018</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9610795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7/13/2018</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874188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7/13/2018</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209197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smtClean="0"/>
              <a:t>7/13/2018</a:t>
            </a:fld>
            <a:endParaRPr lang="en-US" dirty="0"/>
          </a:p>
        </p:txBody>
      </p:sp>
      <p:sp>
        <p:nvSpPr>
          <p:cNvPr id="5" name="Footer Placeholder 4"/>
          <p:cNvSpPr>
            <a:spLocks noGrp="1"/>
          </p:cNvSpPr>
          <p:nvPr>
            <p:ph type="ftr" sz="quarter" idx="11"/>
          </p:nvPr>
        </p:nvSpPr>
        <p:spPr/>
        <p:txBody>
          <a:bodyPr/>
          <a:lstStyle>
            <a:lvl1pPr>
              <a:defRPr sz="1000" b="1"/>
            </a:lvl1p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442437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34E6425-0181-43F2-84FC-787E803FD2F8}" type="datetimeFigureOut">
              <a:rPr lang="en-US" smtClean="0"/>
              <a:t>7/13/2018</a:t>
            </a:fld>
            <a:endParaRPr lang="en-US" dirty="0"/>
          </a:p>
        </p:txBody>
      </p:sp>
      <p:sp>
        <p:nvSpPr>
          <p:cNvPr id="5" name="Footer Placeholder 4"/>
          <p:cNvSpPr>
            <a:spLocks noGrp="1"/>
          </p:cNvSpPr>
          <p:nvPr>
            <p:ph type="ftr" sz="quarter" idx="11"/>
          </p:nvPr>
        </p:nvSpPr>
        <p:spPr/>
        <p:txBody>
          <a:bodyPr/>
          <a:lstStyle>
            <a:lvl1pPr>
              <a:defRPr sz="1000" b="1"/>
            </a:lvl1pPr>
          </a:lstStyle>
          <a:p>
            <a:r>
              <a:rPr lang="en-US" smtClean="0"/>
              <a:t>
              </a:t>
            </a:r>
            <a:endParaRPr lang="en-US" dirty="0"/>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93531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7/13/2018</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360246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7/13/2018</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23555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7/13/2018</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4182773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smtClean="0"/>
              <a:t>7/13/2018</a:t>
            </a:fld>
            <a:endParaRPr lang="en-US" dirty="0"/>
          </a:p>
        </p:txBody>
      </p:sp>
      <p:sp>
        <p:nvSpPr>
          <p:cNvPr id="3" name="Footer Placeholder 2"/>
          <p:cNvSpPr>
            <a:spLocks noGrp="1"/>
          </p:cNvSpPr>
          <p:nvPr>
            <p:ph type="ftr" sz="quarter" idx="11"/>
          </p:nvPr>
        </p:nvSpPr>
        <p:spPr/>
        <p:txBody>
          <a:bodyPr/>
          <a:lstStyle/>
          <a:p>
            <a:r>
              <a:rPr lang="en-US" smtClean="0"/>
              <a:t>
              </a:t>
            </a:r>
            <a:endParaRPr lang="en-US" dirty="0"/>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5461911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6E86A4C-8E40-4F87-A4F0-01A0687C5742}" type="datetimeFigureOut">
              <a:rPr lang="en-US" smtClean="0"/>
              <a:t>7/13/2018</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496761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5E72C73-2D91-4E12-BA25-F0AA0C03599B}" type="datetimeFigureOut">
              <a:rPr lang="en-US" smtClean="0"/>
              <a:t>7/13/2018</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824304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2BE451C3-0FF4-47C4-B829-773ADF60F88C}" type="datetimeFigureOut">
              <a:rPr lang="en-US" smtClean="0"/>
              <a:t>7/13/2018</a:t>
            </a:fld>
            <a:endParaRPr lang="en-US" dirty="0"/>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r>
              <a:rPr lang="en-US" smtClean="0"/>
              <a:t>
              </a:t>
            </a:r>
            <a:endParaRPr lang="en-US" dirty="0"/>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934640897"/>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79497" y="1468362"/>
            <a:ext cx="8825658" cy="2677648"/>
          </a:xfrm>
        </p:spPr>
        <p:txBody>
          <a:bodyPr/>
          <a:lstStyle/>
          <a:p>
            <a:pPr algn="ctr"/>
            <a:r>
              <a:rPr lang="es-CO" b="1" dirty="0"/>
              <a:t>FAMILIA: FARO DE LA ESPIRITUALIDAD PARA SUS MIEMBROS</a:t>
            </a:r>
            <a:r>
              <a:rPr lang="es-CO" dirty="0"/>
              <a:t/>
            </a:r>
            <a:br>
              <a:rPr lang="es-CO" dirty="0"/>
            </a:br>
            <a:endParaRPr lang="es-CO" dirty="0"/>
          </a:p>
        </p:txBody>
      </p:sp>
      <p:pic>
        <p:nvPicPr>
          <p:cNvPr id="1026" name="Picture 2" descr="Resultado de imagen para familia es un far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7710" y="3396342"/>
            <a:ext cx="3729232" cy="2796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90736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38199" y="1768585"/>
            <a:ext cx="6096000" cy="3337388"/>
          </a:xfrm>
          <a:prstGeom prst="rect">
            <a:avLst/>
          </a:prstGeom>
        </p:spPr>
        <p:txBody>
          <a:bodyPr>
            <a:spAutoFit/>
          </a:bodyPr>
          <a:lstStyle/>
          <a:p>
            <a:pPr algn="just">
              <a:lnSpc>
                <a:spcPct val="107000"/>
              </a:lnSpc>
              <a:spcAft>
                <a:spcPts val="800"/>
              </a:spcAft>
            </a:pPr>
            <a:r>
              <a:rPr lang="es-CO" b="1" dirty="0">
                <a:solidFill>
                  <a:srgbClr val="FFFF00"/>
                </a:solidFill>
                <a:latin typeface="Arial" panose="020B0604020202020204" pitchFamily="34" charset="0"/>
                <a:ea typeface="Calibri" panose="020F0502020204030204" pitchFamily="34" charset="0"/>
                <a:cs typeface="Times New Roman" panose="02020603050405020304" pitchFamily="18" charset="0"/>
              </a:rPr>
              <a:t>"La familia debe formar a los hijos para la vida, de manera que cada uno cumpla con plenitud su cometido, de acuerdo con la vocación recibida de Dios. Efectivamente, la familia que está abierta a los valores trascendentes, que sirve a los hermanos con alegría, que cumple con generosa fidelidad sus obligaciones y es consciente de su participación en el misterio de la Cruz gloriosa de Cristo, se convierte en el primero y mejor semillero de vocaciones a la vida consagrada al Reino de Dios" (Juan Pablo II, Familiaris Consortio, n. 53).</a:t>
            </a:r>
            <a:endParaRPr lang="es-CO" b="1"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224" name="Picture 8" descr="Resultado de imagen para familiaris consort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4204" y="1505522"/>
            <a:ext cx="4286250" cy="3600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68577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226628" y="2149621"/>
            <a:ext cx="4963885" cy="2759602"/>
          </a:xfrm>
          <a:prstGeom prst="rect">
            <a:avLst/>
          </a:prstGeom>
        </p:spPr>
        <p:txBody>
          <a:bodyPr wrap="square">
            <a:spAutoFit/>
          </a:bodyPr>
          <a:lstStyle/>
          <a:p>
            <a:pPr algn="just">
              <a:lnSpc>
                <a:spcPct val="107000"/>
              </a:lnSpc>
              <a:spcAft>
                <a:spcPts val="800"/>
              </a:spcAft>
            </a:pPr>
            <a:r>
              <a:rPr lang="es-CO" b="1" dirty="0">
                <a:solidFill>
                  <a:srgbClr val="FFC000"/>
                </a:solidFill>
                <a:latin typeface="Arial" panose="020B0604020202020204" pitchFamily="34" charset="0"/>
                <a:ea typeface="Calibri" panose="020F0502020204030204" pitchFamily="34" charset="0"/>
                <a:cs typeface="Times New Roman" panose="02020603050405020304" pitchFamily="18" charset="0"/>
              </a:rPr>
              <a:t>Sus miembros, llamados a la fe y a la vida eterna, son "partícipes de la naturaleza divina" (2 P 1, 4), se alimentan en la mesa de la palabra de Dios y de los sacramentos, y se manifiestan con aquel modo evangélico de pensar y de obrar que les abre a la vida de la santidad sobre la tierra y de la felicidad eterna en el cielo (cf. Ef 1, 4-5).</a:t>
            </a:r>
            <a:endParaRPr lang="es-CO" b="1" dirty="0">
              <a:solidFill>
                <a:srgbClr val="FFC000"/>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1266" name="Picture 2" descr="Resultado de imagen para familiaris consort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319" y="1621973"/>
            <a:ext cx="5312228" cy="39841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18993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p:cNvSpPr/>
          <p:nvPr/>
        </p:nvSpPr>
        <p:spPr>
          <a:xfrm>
            <a:off x="674915" y="1147104"/>
            <a:ext cx="6096000" cy="4522841"/>
          </a:xfrm>
          <a:prstGeom prst="rect">
            <a:avLst/>
          </a:prstGeom>
        </p:spPr>
        <p:txBody>
          <a:bodyPr>
            <a:spAutoFit/>
          </a:bodyPr>
          <a:lstStyle/>
          <a:p>
            <a:pPr algn="just">
              <a:lnSpc>
                <a:spcPct val="107000"/>
              </a:lnSpc>
              <a:spcAft>
                <a:spcPts val="800"/>
              </a:spcAft>
            </a:pPr>
            <a:r>
              <a:rPr lang="es-CO" b="1" dirty="0">
                <a:solidFill>
                  <a:srgbClr val="FFFF00"/>
                </a:solidFill>
                <a:latin typeface="Arial" panose="020B0604020202020204" pitchFamily="34" charset="0"/>
                <a:ea typeface="Calibri" panose="020F0502020204030204" pitchFamily="34" charset="0"/>
              </a:rPr>
              <a:t>“La educación de los hijos debe estar marcada por un camino de transmisión de la fe, que se dificulta por el estilo de vida actual, por los horarios de trabajo, por la complejidad del mundo de hoy donde muchos llevan un ritmo frenético para poder sobrevivir. Sin embargo, el hogar debe seguir siendo el lugar donde se enseñe a percibir las razones y la hermosura de la fe, a rezar y a servir al prójimo. Esto comienza en el bautismo, donde, como decía san Agustín, las madres que llevan a sus hijos «cooperan con el parto santo». Después comienza el camino del crecimiento de esa vida nueva. La fe es don de Dios, recibido en el bautismo, y no es el resultado de una acción humana, pero los padres son instrumentos de Dios para su maduración y desarrollo. </a:t>
            </a:r>
            <a:endParaRPr lang="es-CO" b="1"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300" name="Picture 1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0914" y="1760991"/>
            <a:ext cx="4580617" cy="2952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04557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506686" y="792540"/>
            <a:ext cx="6825342" cy="2862322"/>
          </a:xfrm>
          <a:prstGeom prst="rect">
            <a:avLst/>
          </a:prstGeom>
        </p:spPr>
        <p:txBody>
          <a:bodyPr wrap="square">
            <a:spAutoFit/>
          </a:bodyPr>
          <a:lstStyle/>
          <a:p>
            <a:pPr algn="just"/>
            <a:r>
              <a:rPr lang="es-CO" b="1" dirty="0">
                <a:solidFill>
                  <a:srgbClr val="00B0F0"/>
                </a:solidFill>
                <a:latin typeface="Arial" panose="020B0604020202020204" pitchFamily="34" charset="0"/>
                <a:ea typeface="Calibri" panose="020F0502020204030204" pitchFamily="34" charset="0"/>
              </a:rPr>
              <a:t>“La educación en la fe sabe adaptarse a cada hijo, porque los recursos aprendidos o las recetas a veces no funcionan. Los niños necesitan símbolos, gestos, narraciones. Los adolescentes suelen entrar en crisis con la autoridad y con las normas, por lo cual conviene estimular sus propias experiencias de fe y ofrecerles testimonios luminosos que se impongan por su sola belleza. Los padres que quieren acompañar la fe de sus hijos están atentos a sus cambios, porque saben que la experiencia espiritual no se impone sino que se propone a su libertad.</a:t>
            </a:r>
            <a:endParaRPr lang="es-CO" b="1" dirty="0">
              <a:solidFill>
                <a:srgbClr val="00B0F0"/>
              </a:solidFill>
            </a:endParaRPr>
          </a:p>
        </p:txBody>
      </p:sp>
      <p:pic>
        <p:nvPicPr>
          <p:cNvPr id="3" name="Imagen 2"/>
          <p:cNvPicPr>
            <a:picLocks noChangeAspect="1"/>
          </p:cNvPicPr>
          <p:nvPr/>
        </p:nvPicPr>
        <p:blipFill>
          <a:blip r:embed="rId2"/>
          <a:stretch>
            <a:fillRect/>
          </a:stretch>
        </p:blipFill>
        <p:spPr>
          <a:xfrm>
            <a:off x="905609" y="668111"/>
            <a:ext cx="3405134" cy="3294425"/>
          </a:xfrm>
          <a:prstGeom prst="rect">
            <a:avLst/>
          </a:prstGeom>
        </p:spPr>
      </p:pic>
      <p:sp>
        <p:nvSpPr>
          <p:cNvPr id="4" name="Rectángulo 3"/>
          <p:cNvSpPr/>
          <p:nvPr/>
        </p:nvSpPr>
        <p:spPr>
          <a:xfrm>
            <a:off x="905609" y="4173808"/>
            <a:ext cx="6096000" cy="1754326"/>
          </a:xfrm>
          <a:prstGeom prst="rect">
            <a:avLst/>
          </a:prstGeom>
        </p:spPr>
        <p:txBody>
          <a:bodyPr>
            <a:spAutoFit/>
          </a:bodyPr>
          <a:lstStyle/>
          <a:p>
            <a:pPr algn="just"/>
            <a:r>
              <a:rPr lang="es-CO" b="1" dirty="0">
                <a:solidFill>
                  <a:srgbClr val="92D050"/>
                </a:solidFill>
                <a:latin typeface="Arial" panose="020B0604020202020204" pitchFamily="34" charset="0"/>
                <a:ea typeface="Calibri" panose="020F0502020204030204" pitchFamily="34" charset="0"/>
              </a:rPr>
              <a:t>Es fundamental que los hijos vean de una manera concreta que para sus padres la oración es realmente importante. Por eso los momentos de oración en familia y las expresiones de la piedad popular pueden tener mayor fuerza evangelizadora que todas las catequesis y que todos los discursos.</a:t>
            </a:r>
            <a:endParaRPr lang="es-CO" b="1" dirty="0">
              <a:solidFill>
                <a:srgbClr val="92D050"/>
              </a:solidFill>
            </a:endParaRPr>
          </a:p>
        </p:txBody>
      </p:sp>
      <p:pic>
        <p:nvPicPr>
          <p:cNvPr id="13316" name="Picture 4" descr="Resultado de imagen para familia orand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1" y="3818675"/>
            <a:ext cx="3444422" cy="22962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58014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892628" y="1049483"/>
            <a:ext cx="10341429" cy="2145396"/>
          </a:xfrm>
          <a:prstGeom prst="rect">
            <a:avLst/>
          </a:prstGeom>
        </p:spPr>
        <p:txBody>
          <a:bodyPr wrap="square">
            <a:spAutoFit/>
          </a:bodyPr>
          <a:lstStyle/>
          <a:p>
            <a:pPr algn="just">
              <a:lnSpc>
                <a:spcPct val="107000"/>
              </a:lnSpc>
              <a:spcAft>
                <a:spcPts val="800"/>
              </a:spcAft>
            </a:pPr>
            <a:r>
              <a:rPr lang="es-CO" b="1" dirty="0">
                <a:solidFill>
                  <a:srgbClr val="FFFF00"/>
                </a:solidFill>
                <a:latin typeface="Arial" panose="020B0604020202020204" pitchFamily="34" charset="0"/>
                <a:ea typeface="Calibri" panose="020F0502020204030204" pitchFamily="34" charset="0"/>
                <a:cs typeface="Times New Roman" panose="02020603050405020304" pitchFamily="18" charset="0"/>
              </a:rPr>
              <a:t>Podemos concluir que toda familia, especialmente la cristiana, está llamada a ser faro en la espiritualidad de sus miembros, responsabilidad que al cumplirla posibilita dar respuesta a la invitación que el mismo Jesucristo nos hace siempre: “Ustedes son la luz del mundo. No puede ocultarse una ciudad situada en la cima de una montaña. Tampoco se enciende una lámpara de aceite para cubrirla con una vasija de barro; sino que se pone sobre el candelero, para que alumbre a todos los que están en la casa. Brille su luz delante de los hombres de modo que, al ver sus buenas obras, den gloria a su Padre que está en los cielos.” </a:t>
            </a:r>
            <a:r>
              <a:rPr lang="es-CO" sz="1200" b="1" dirty="0">
                <a:solidFill>
                  <a:srgbClr val="FFFF00"/>
                </a:solidFill>
                <a:latin typeface="Arial" panose="020B0604020202020204" pitchFamily="34" charset="0"/>
                <a:ea typeface="Calibri" panose="020F0502020204030204" pitchFamily="34" charset="0"/>
                <a:cs typeface="Times New Roman" panose="02020603050405020304" pitchFamily="18" charset="0"/>
              </a:rPr>
              <a:t>(Mt 5, 14-16)</a:t>
            </a:r>
            <a:endParaRPr lang="es-CO" sz="1200" b="1"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Imagen 6"/>
          <p:cNvPicPr>
            <a:picLocks noChangeAspect="1"/>
          </p:cNvPicPr>
          <p:nvPr/>
        </p:nvPicPr>
        <p:blipFill>
          <a:blip r:embed="rId2"/>
          <a:stretch>
            <a:fillRect/>
          </a:stretch>
        </p:blipFill>
        <p:spPr>
          <a:xfrm>
            <a:off x="6277075" y="3373904"/>
            <a:ext cx="4176495" cy="2709483"/>
          </a:xfrm>
          <a:prstGeom prst="rect">
            <a:avLst/>
          </a:prstGeom>
        </p:spPr>
      </p:pic>
      <p:pic>
        <p:nvPicPr>
          <p:cNvPr id="14338" name="Picture 2" descr="Resultado de imagen para no puede ponerse una lÃ¡mpara debajo del celemÃ­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3338" y="3373905"/>
            <a:ext cx="4020004" cy="27094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67977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magen relacionada"/>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10642" y="718459"/>
            <a:ext cx="4724400" cy="4463142"/>
          </a:xfrm>
          <a:prstGeom prst="rect">
            <a:avLst/>
          </a:prstGeom>
          <a:noFill/>
          <a:ln>
            <a:noFill/>
          </a:ln>
        </p:spPr>
      </p:pic>
      <p:sp>
        <p:nvSpPr>
          <p:cNvPr id="5" name="CuadroTexto 4"/>
          <p:cNvSpPr txBox="1"/>
          <p:nvPr/>
        </p:nvSpPr>
        <p:spPr>
          <a:xfrm>
            <a:off x="3341913" y="5377544"/>
            <a:ext cx="5061857" cy="584775"/>
          </a:xfrm>
          <a:prstGeom prst="rect">
            <a:avLst/>
          </a:prstGeom>
          <a:noFill/>
        </p:spPr>
        <p:txBody>
          <a:bodyPr wrap="square" rtlCol="0">
            <a:spAutoFit/>
          </a:bodyPr>
          <a:lstStyle/>
          <a:p>
            <a:pPr algn="ctr"/>
            <a:r>
              <a:rPr lang="es-CO" sz="3200" b="1" dirty="0" smtClean="0">
                <a:solidFill>
                  <a:srgbClr val="FFFF00"/>
                </a:solidFill>
              </a:rPr>
              <a:t>MUCHAS GRACIAS</a:t>
            </a:r>
            <a:endParaRPr lang="es-CO" sz="3200" b="1" dirty="0">
              <a:solidFill>
                <a:srgbClr val="FFFF00"/>
              </a:solidFill>
            </a:endParaRPr>
          </a:p>
        </p:txBody>
      </p:sp>
    </p:spTree>
    <p:extLst>
      <p:ext uri="{BB962C8B-B14F-4D97-AF65-F5344CB8AC3E}">
        <p14:creationId xmlns:p14="http://schemas.microsoft.com/office/powerpoint/2010/main" val="2305753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099457" y="1152436"/>
            <a:ext cx="6096000" cy="1477328"/>
          </a:xfrm>
          <a:prstGeom prst="rect">
            <a:avLst/>
          </a:prstGeom>
        </p:spPr>
        <p:txBody>
          <a:bodyPr>
            <a:spAutoFit/>
          </a:bodyPr>
          <a:lstStyle/>
          <a:p>
            <a:pPr algn="just"/>
            <a:r>
              <a:rPr lang="es-CO" b="1" dirty="0">
                <a:solidFill>
                  <a:srgbClr val="FFFF00"/>
                </a:solidFill>
                <a:latin typeface="Arial" panose="020B0604020202020204" pitchFamily="34" charset="0"/>
                <a:ea typeface="Calibri" panose="020F0502020204030204" pitchFamily="34" charset="0"/>
              </a:rPr>
              <a:t>En el mundo de hoy, el ser humano, tanto a nivel individual como colectivo, está caminando a oscuras porque ha caído en el error de sacar a Dios de su vida, movido por la soberbia, el materialismo y el </a:t>
            </a:r>
            <a:r>
              <a:rPr lang="es-CO" b="1" dirty="0" smtClean="0">
                <a:solidFill>
                  <a:srgbClr val="FFFF00"/>
                </a:solidFill>
                <a:latin typeface="Arial" panose="020B0604020202020204" pitchFamily="34" charset="0"/>
                <a:ea typeface="Calibri" panose="020F0502020204030204" pitchFamily="34" charset="0"/>
              </a:rPr>
              <a:t>relativismo.</a:t>
            </a:r>
            <a:endParaRPr lang="es-CO" b="1" dirty="0">
              <a:solidFill>
                <a:srgbClr val="FFFF00"/>
              </a:solidFill>
            </a:endParaRPr>
          </a:p>
        </p:txBody>
      </p:sp>
      <p:pic>
        <p:nvPicPr>
          <p:cNvPr id="2050"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3542" y="906362"/>
            <a:ext cx="2383065" cy="1969475"/>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5312228" y="3934323"/>
            <a:ext cx="6096000" cy="1754326"/>
          </a:xfrm>
          <a:prstGeom prst="rect">
            <a:avLst/>
          </a:prstGeom>
        </p:spPr>
        <p:txBody>
          <a:bodyPr>
            <a:spAutoFit/>
          </a:bodyPr>
          <a:lstStyle/>
          <a:p>
            <a:pPr algn="just"/>
            <a:r>
              <a:rPr lang="es-CO" b="1" dirty="0">
                <a:solidFill>
                  <a:srgbClr val="FFFF00"/>
                </a:solidFill>
                <a:latin typeface="Arial" panose="020B0604020202020204" pitchFamily="34" charset="0"/>
                <a:ea typeface="Calibri" panose="020F0502020204030204" pitchFamily="34" charset="0"/>
              </a:rPr>
              <a:t>Por esto es que la familia, hoy más que nunca, está llamada a  ser el faro que alumbre a sus miembros por el camino que conduce nuevamente a Dios, que haga resplandecer en el horizonte la alegría del encuentro con Jesucristo y que haga brillar la presencia de Él en sus </a:t>
            </a:r>
            <a:r>
              <a:rPr lang="es-CO" b="1" dirty="0" smtClean="0">
                <a:solidFill>
                  <a:srgbClr val="FFFF00"/>
                </a:solidFill>
                <a:latin typeface="Arial" panose="020B0604020202020204" pitchFamily="34" charset="0"/>
                <a:ea typeface="Calibri" panose="020F0502020204030204" pitchFamily="34" charset="0"/>
              </a:rPr>
              <a:t>hogares.</a:t>
            </a:r>
            <a:endParaRPr lang="es-CO" b="1" dirty="0">
              <a:solidFill>
                <a:srgbClr val="FFFF00"/>
              </a:solidFill>
            </a:endParaRPr>
          </a:p>
        </p:txBody>
      </p:sp>
      <p:pic>
        <p:nvPicPr>
          <p:cNvPr id="2052" name="Picture 4"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8057" y="3738931"/>
            <a:ext cx="3432175" cy="21451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9118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41712" y="865786"/>
            <a:ext cx="8741229" cy="1870705"/>
          </a:xfrm>
          <a:prstGeom prst="rect">
            <a:avLst/>
          </a:prstGeom>
        </p:spPr>
        <p:txBody>
          <a:bodyPr wrap="square">
            <a:spAutoFit/>
          </a:bodyPr>
          <a:lstStyle/>
          <a:p>
            <a:pPr algn="just">
              <a:lnSpc>
                <a:spcPct val="107000"/>
              </a:lnSpc>
              <a:spcAft>
                <a:spcPts val="800"/>
              </a:spcAft>
            </a:pPr>
            <a:r>
              <a:rPr lang="es-CO" sz="3600" b="1" i="1" dirty="0">
                <a:solidFill>
                  <a:srgbClr val="FFFF00"/>
                </a:solidFill>
                <a:latin typeface="+mj-lt"/>
                <a:ea typeface="Calibri" panose="020F0502020204030204" pitchFamily="34" charset="0"/>
                <a:cs typeface="Times New Roman" panose="02020603050405020304" pitchFamily="18" charset="0"/>
              </a:rPr>
              <a:t>"Muéstrale al niño el camino que debe seguir, y se mantendrá en él aun en la vejez."</a:t>
            </a:r>
            <a:r>
              <a:rPr lang="es-CO" sz="3600" b="1" dirty="0">
                <a:solidFill>
                  <a:srgbClr val="FFFF00"/>
                </a:solidFill>
                <a:latin typeface="+mj-lt"/>
                <a:ea typeface="Calibri" panose="020F0502020204030204" pitchFamily="34" charset="0"/>
                <a:cs typeface="Times New Roman" panose="02020603050405020304" pitchFamily="18" charset="0"/>
              </a:rPr>
              <a:t> (Pr 22, 6) </a:t>
            </a:r>
            <a:endParaRPr lang="es-CO" sz="3600" b="1" dirty="0">
              <a:solidFill>
                <a:srgbClr val="FFFF00"/>
              </a:solidFill>
              <a:effectLst/>
              <a:latin typeface="+mj-lt"/>
              <a:ea typeface="Calibri" panose="020F0502020204030204" pitchFamily="34" charset="0"/>
              <a:cs typeface="Times New Roman" panose="02020603050405020304" pitchFamily="18" charset="0"/>
            </a:endParaRPr>
          </a:p>
        </p:txBody>
      </p:sp>
      <p:pic>
        <p:nvPicPr>
          <p:cNvPr id="3078" name="Picture 6" descr="Resultado de imagen para &quot;MuÃ©strale al niÃ±o el camino que debe seguir, y se mantendrÃ¡ en Ã©l aun en la vejez.&quot; (Pr 22,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7565" y="3013842"/>
            <a:ext cx="5089525" cy="31486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1523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898025" y="4234906"/>
            <a:ext cx="10406743" cy="1938992"/>
          </a:xfrm>
          <a:prstGeom prst="rect">
            <a:avLst/>
          </a:prstGeom>
        </p:spPr>
        <p:txBody>
          <a:bodyPr wrap="square">
            <a:spAutoFit/>
          </a:bodyPr>
          <a:lstStyle/>
          <a:p>
            <a:pPr algn="just"/>
            <a:r>
              <a:rPr lang="es-CO" sz="2000" b="1" dirty="0">
                <a:solidFill>
                  <a:srgbClr val="FFC000"/>
                </a:solidFill>
                <a:latin typeface="Arial" panose="020B0604020202020204" pitchFamily="34" charset="0"/>
                <a:ea typeface="Calibri" panose="020F0502020204030204" pitchFamily="34" charset="0"/>
              </a:rPr>
              <a:t>A pesar del fuerte movimiento que actualmente existe en contra la familia auténtica, aquella familia que nace de la voluntad de Dios, la que ha sido y seguirá siendo el núcleo de toda sociedad, su reconocimiento, como célula vital y clave para que el ser humano pueda nacer, crecer y desarrollarse integralmente, no solamente proviene de la Iglesia Católica, sino también de organizaciones y profesionales de las ciencias humanas y sociales.</a:t>
            </a:r>
            <a:endParaRPr lang="es-CO" sz="2000" b="1" dirty="0">
              <a:solidFill>
                <a:srgbClr val="FFC000"/>
              </a:solidFill>
            </a:endParaRPr>
          </a:p>
        </p:txBody>
      </p:sp>
      <p:pic>
        <p:nvPicPr>
          <p:cNvPr id="5" name="Imagen 4" descr="Imagen relacionada"/>
          <p:cNvPicPr/>
          <p:nvPr/>
        </p:nvPicPr>
        <p:blipFill>
          <a:blip r:embed="rId2">
            <a:extLst>
              <a:ext uri="{28A0092B-C50C-407E-A947-70E740481C1C}">
                <a14:useLocalDpi xmlns:a14="http://schemas.microsoft.com/office/drawing/2010/main" val="0"/>
              </a:ext>
            </a:extLst>
          </a:blip>
          <a:srcRect/>
          <a:stretch>
            <a:fillRect/>
          </a:stretch>
        </p:blipFill>
        <p:spPr bwMode="auto">
          <a:xfrm>
            <a:off x="1507625" y="693920"/>
            <a:ext cx="9187542" cy="2974566"/>
          </a:xfrm>
          <a:prstGeom prst="rect">
            <a:avLst/>
          </a:prstGeom>
          <a:noFill/>
          <a:ln>
            <a:noFill/>
          </a:ln>
        </p:spPr>
      </p:pic>
    </p:spTree>
    <p:extLst>
      <p:ext uri="{BB962C8B-B14F-4D97-AF65-F5344CB8AC3E}">
        <p14:creationId xmlns:p14="http://schemas.microsoft.com/office/powerpoint/2010/main" val="24730350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290458" y="701147"/>
            <a:ext cx="6096000" cy="2150910"/>
          </a:xfrm>
          <a:prstGeom prst="rect">
            <a:avLst/>
          </a:prstGeom>
        </p:spPr>
        <p:txBody>
          <a:bodyPr>
            <a:spAutoFit/>
          </a:bodyPr>
          <a:lstStyle/>
          <a:p>
            <a:pPr algn="just">
              <a:lnSpc>
                <a:spcPct val="107000"/>
              </a:lnSpc>
              <a:spcAft>
                <a:spcPts val="800"/>
              </a:spcAft>
            </a:pPr>
            <a:r>
              <a:rPr lang="es-CO" b="1" dirty="0">
                <a:solidFill>
                  <a:srgbClr val="FFC000"/>
                </a:solidFill>
                <a:latin typeface="Tahoma" panose="020B0604030504040204" pitchFamily="34" charset="0"/>
                <a:ea typeface="Calibri" panose="020F0502020204030204" pitchFamily="34" charset="0"/>
                <a:cs typeface="Times New Roman" panose="02020603050405020304" pitchFamily="18" charset="0"/>
              </a:rPr>
              <a:t>Por lo tanto, la familia constituye, más que una unidad jurídica, social y económica, una comunidad de amor y de solidaridad, insustituible para la enseñanza y transmisión de los valores culturales, éticos, sociales, espirituales y religiosos, esenciales para el desarrollo y bienestar de sus propios miembros y de la sociedad.</a:t>
            </a:r>
            <a:endParaRPr lang="es-CO" b="1" dirty="0">
              <a:solidFill>
                <a:srgbClr val="FFC000"/>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098" name="Picture 2" descr="Resultado de imagen para familia comunidad de am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9343" y="662441"/>
            <a:ext cx="4379232" cy="2189616"/>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620485" y="3494038"/>
            <a:ext cx="6096000" cy="2585323"/>
          </a:xfrm>
          <a:prstGeom prst="rect">
            <a:avLst/>
          </a:prstGeom>
        </p:spPr>
        <p:txBody>
          <a:bodyPr>
            <a:spAutoFit/>
          </a:bodyPr>
          <a:lstStyle/>
          <a:p>
            <a:pPr algn="just"/>
            <a:r>
              <a:rPr lang="es-CO" b="1" dirty="0">
                <a:solidFill>
                  <a:srgbClr val="FFFF00"/>
                </a:solidFill>
                <a:latin typeface="Arial" panose="020B0604020202020204" pitchFamily="34" charset="0"/>
                <a:ea typeface="Calibri" panose="020F0502020204030204" pitchFamily="34" charset="0"/>
              </a:rPr>
              <a:t>A pesar de los profundos cambios históricos, la familia sigue siendo la más completa y la más rica escuela de humanidad, en la que se vive la experiencia más significativa del amor gratuito, de la fidelidad, del respeto mutuo y de la defensa de la vida. Su tarea específica es la de custodiar y transmitir, mediante la educación de los hijos, virtudes y valores, a fin de edificar y promover el bien de cada uno y el de la comunidad. </a:t>
            </a:r>
            <a:endParaRPr lang="es-CO" b="1" dirty="0">
              <a:solidFill>
                <a:srgbClr val="FFFF00"/>
              </a:solidFill>
            </a:endParaRPr>
          </a:p>
        </p:txBody>
      </p:sp>
      <p:pic>
        <p:nvPicPr>
          <p:cNvPr id="4100" name="Picture 4"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7856" y="3367512"/>
            <a:ext cx="3918857" cy="27118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9684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088571" y="1492127"/>
            <a:ext cx="5453744" cy="3416320"/>
          </a:xfrm>
          <a:prstGeom prst="rect">
            <a:avLst/>
          </a:prstGeom>
        </p:spPr>
        <p:txBody>
          <a:bodyPr wrap="square">
            <a:spAutoFit/>
          </a:bodyPr>
          <a:lstStyle/>
          <a:p>
            <a:pPr algn="just"/>
            <a:r>
              <a:rPr lang="es-CO" b="1" dirty="0">
                <a:solidFill>
                  <a:srgbClr val="92D050"/>
                </a:solidFill>
                <a:latin typeface="Arial" panose="020B0604020202020204" pitchFamily="34" charset="0"/>
                <a:ea typeface="Calibri" panose="020F0502020204030204" pitchFamily="34" charset="0"/>
              </a:rPr>
              <a:t>Pero ante el deterioro del verdadero sentido de su conformación, de los roles y de las responsabilidades que tiene una familia, tanto interior como exteriormente; cuando la oscuridad del mundo moderno con su relativismo, consumismo, cultura del descarte, y especialmente del alejamiento de Dios por su soberbia, se hace necesario hacer un llamado para que la familia recupere su protagonismo en ser aquella luz que puesta en lo alto ilumine el camino de cada uno de quienes la conforman y de la sociedad en general</a:t>
            </a:r>
            <a:endParaRPr lang="es-CO" b="1" dirty="0">
              <a:solidFill>
                <a:srgbClr val="92D050"/>
              </a:solidFill>
            </a:endParaRPr>
          </a:p>
        </p:txBody>
      </p:sp>
      <p:pic>
        <p:nvPicPr>
          <p:cNvPr id="614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1805" y="1371600"/>
            <a:ext cx="4213205" cy="36573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8061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279571" y="1524916"/>
            <a:ext cx="6096000" cy="3629007"/>
          </a:xfrm>
          <a:prstGeom prst="rect">
            <a:avLst/>
          </a:prstGeom>
        </p:spPr>
        <p:txBody>
          <a:bodyPr>
            <a:spAutoFit/>
          </a:bodyPr>
          <a:lstStyle/>
          <a:p>
            <a:pPr algn="just">
              <a:lnSpc>
                <a:spcPct val="107000"/>
              </a:lnSpc>
              <a:spcAft>
                <a:spcPts val="800"/>
              </a:spcAft>
            </a:pPr>
            <a:r>
              <a:rPr lang="es-CO" sz="2400" b="1" dirty="0">
                <a:solidFill>
                  <a:srgbClr val="92D050"/>
                </a:solidFill>
                <a:latin typeface="Arial" panose="020B0604020202020204" pitchFamily="34" charset="0"/>
                <a:ea typeface="Calibri" panose="020F0502020204030204" pitchFamily="34" charset="0"/>
                <a:cs typeface="Times New Roman" panose="02020603050405020304" pitchFamily="18" charset="0"/>
              </a:rPr>
              <a:t>Necesitamos que la familia sea el faro que de luz, desde la mayor altura posible, para que sus miembros puedan navegar en el mar bravío de la modernidad sin perder el verdadero rumbo y sentido de sus vidas: Su realización plena, individual y colectivamente, como </a:t>
            </a:r>
            <a:r>
              <a:rPr lang="es-CO" sz="2400" b="1" dirty="0" smtClean="0">
                <a:solidFill>
                  <a:srgbClr val="92D050"/>
                </a:solidFill>
                <a:latin typeface="Arial" panose="020B0604020202020204" pitchFamily="34" charset="0"/>
                <a:ea typeface="Calibri" panose="020F0502020204030204" pitchFamily="34" charset="0"/>
                <a:cs typeface="Times New Roman" panose="02020603050405020304" pitchFamily="18" charset="0"/>
              </a:rPr>
              <a:t>seres creados </a:t>
            </a:r>
            <a:r>
              <a:rPr lang="es-CO" sz="2400" b="1" dirty="0">
                <a:solidFill>
                  <a:srgbClr val="92D050"/>
                </a:solidFill>
                <a:latin typeface="Arial" panose="020B0604020202020204" pitchFamily="34" charset="0"/>
                <a:ea typeface="Calibri" panose="020F0502020204030204" pitchFamily="34" charset="0"/>
                <a:cs typeface="Times New Roman" panose="02020603050405020304" pitchFamily="18" charset="0"/>
              </a:rPr>
              <a:t>a imagen y semejanza de Dios. </a:t>
            </a:r>
            <a:endParaRPr lang="es-CO" sz="2400" b="1"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170"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1740" y="725866"/>
            <a:ext cx="3615466" cy="2398334"/>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Resultado de imagen para familia comunidad de am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1442" y="3537856"/>
            <a:ext cx="4396062" cy="2564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11106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1110343" y="4150196"/>
            <a:ext cx="9971314" cy="1754326"/>
          </a:xfrm>
          <a:prstGeom prst="rect">
            <a:avLst/>
          </a:prstGeom>
        </p:spPr>
        <p:txBody>
          <a:bodyPr wrap="square">
            <a:spAutoFit/>
          </a:bodyPr>
          <a:lstStyle/>
          <a:p>
            <a:pPr algn="just"/>
            <a:r>
              <a:rPr lang="es-CO" b="1" dirty="0">
                <a:solidFill>
                  <a:srgbClr val="FFFF00"/>
                </a:solidFill>
              </a:rPr>
              <a:t>El faro, aquella torre de gran altura, construida en los puertos o en las islas en medio del mar para guiar con su luz a los navegantes en la antigüedad, ha sido utilizado como imagen para simbolizar la gran utilidad que tiene una lámpara cuando se pone lo más alta posible, porque su alcance es mayor y con ello permite guiarse desde una distancia mayor, sentirse más seguros en la ruta para llegar a la meta y animarse a no desfallecer en su seguimiento.</a:t>
            </a:r>
          </a:p>
        </p:txBody>
      </p:sp>
      <p:pic>
        <p:nvPicPr>
          <p:cNvPr id="8" name="Imagen 7" descr="Resultado de imagen para familia como faro"/>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10642" y="784450"/>
            <a:ext cx="5170715" cy="3180687"/>
          </a:xfrm>
          <a:prstGeom prst="rect">
            <a:avLst/>
          </a:prstGeom>
          <a:noFill/>
          <a:ln>
            <a:noFill/>
          </a:ln>
        </p:spPr>
      </p:pic>
    </p:spTree>
    <p:extLst>
      <p:ext uri="{BB962C8B-B14F-4D97-AF65-F5344CB8AC3E}">
        <p14:creationId xmlns:p14="http://schemas.microsoft.com/office/powerpoint/2010/main" val="33626684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49086" y="984294"/>
            <a:ext cx="6096000" cy="2031325"/>
          </a:xfrm>
          <a:prstGeom prst="rect">
            <a:avLst/>
          </a:prstGeom>
        </p:spPr>
        <p:txBody>
          <a:bodyPr>
            <a:spAutoFit/>
          </a:bodyPr>
          <a:lstStyle/>
          <a:p>
            <a:pPr algn="just"/>
            <a:r>
              <a:rPr lang="es-CO" b="1" dirty="0">
                <a:solidFill>
                  <a:srgbClr val="00B0F0"/>
                </a:solidFill>
                <a:latin typeface="Arial" panose="020B0604020202020204" pitchFamily="34" charset="0"/>
                <a:ea typeface="Calibri" panose="020F0502020204030204" pitchFamily="34" charset="0"/>
              </a:rPr>
              <a:t>Respecto de la espiritualidad, es la familia un faro que ilumina y guía la experiencia del conocimiento y cercanía de Dios con cada uno de sus miembros, es quien propicia el encuentro y el seguimiento con Jesucristo, y con ello alimenta y hace sentir la presencia del Espíritu de Dios en su hogar y en cada uno de sus integrantes. </a:t>
            </a:r>
            <a:endParaRPr lang="es-CO" b="1" dirty="0">
              <a:solidFill>
                <a:srgbClr val="00B0F0"/>
              </a:solidFill>
            </a:endParaRPr>
          </a:p>
        </p:txBody>
      </p:sp>
      <p:pic>
        <p:nvPicPr>
          <p:cNvPr id="9218" name="Picture 2" descr="Resultado de imagen para familia comunidad de am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7343" y="806624"/>
            <a:ext cx="2949121" cy="2208995"/>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5410200" y="3630077"/>
            <a:ext cx="6096000" cy="2166875"/>
          </a:xfrm>
          <a:prstGeom prst="rect">
            <a:avLst/>
          </a:prstGeom>
        </p:spPr>
        <p:txBody>
          <a:bodyPr>
            <a:spAutoFit/>
          </a:bodyPr>
          <a:lstStyle/>
          <a:p>
            <a:pPr algn="just">
              <a:lnSpc>
                <a:spcPct val="107000"/>
              </a:lnSpc>
              <a:spcAft>
                <a:spcPts val="800"/>
              </a:spcAft>
            </a:pPr>
            <a:r>
              <a:rPr lang="es-CO" b="1" dirty="0" smtClean="0">
                <a:solidFill>
                  <a:srgbClr val="00B0F0"/>
                </a:solidFill>
                <a:latin typeface="Arial" panose="020B0604020202020204" pitchFamily="34" charset="0"/>
                <a:ea typeface="Calibri" panose="020F0502020204030204" pitchFamily="34" charset="0"/>
                <a:cs typeface="Times New Roman" panose="02020603050405020304" pitchFamily="18" charset="0"/>
              </a:rPr>
              <a:t>Desde </a:t>
            </a:r>
            <a:r>
              <a:rPr lang="es-CO" b="1" dirty="0">
                <a:solidFill>
                  <a:srgbClr val="00B0F0"/>
                </a:solidFill>
                <a:latin typeface="Arial" panose="020B0604020202020204" pitchFamily="34" charset="0"/>
                <a:ea typeface="Calibri" panose="020F0502020204030204" pitchFamily="34" charset="0"/>
                <a:cs typeface="Times New Roman" panose="02020603050405020304" pitchFamily="18" charset="0"/>
              </a:rPr>
              <a:t>el seno de las familias es donde se ilumina el camino de la espiritualidad, que se descubren y surgen las vocaciones y por ello la responsabilidad que, especialmente papá y mamá, tienen en la orientación vocacional de sus hijos, con sus enseñanzas tanto de palabra, como de obra, es decir, con su testimonio de vida.</a:t>
            </a:r>
            <a:endParaRPr lang="es-CO" b="1"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220" name="Picture 4" descr="familia comunidad vida padre toda"/>
          <p:cNvPicPr>
            <a:picLocks noChangeAspect="1" noChangeArrowheads="1"/>
          </p:cNvPicPr>
          <p:nvPr/>
        </p:nvPicPr>
        <p:blipFill rotWithShape="1">
          <a:blip r:embed="rId3">
            <a:extLst>
              <a:ext uri="{28A0092B-C50C-407E-A947-70E740481C1C}">
                <a14:useLocalDpi xmlns:a14="http://schemas.microsoft.com/office/drawing/2010/main" val="0"/>
              </a:ext>
            </a:extLst>
          </a:blip>
          <a:srcRect b="6246"/>
          <a:stretch/>
        </p:blipFill>
        <p:spPr bwMode="auto">
          <a:xfrm>
            <a:off x="721633" y="3630077"/>
            <a:ext cx="4610100" cy="22503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14693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la de reuniones Ion">
  <a:themeElements>
    <a:clrScheme name="Sala de reuniones 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Sala de reuniones 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ala de reuniones 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docProps/app.xml><?xml version="1.0" encoding="utf-8"?>
<Properties xmlns="http://schemas.openxmlformats.org/officeDocument/2006/extended-properties" xmlns:vt="http://schemas.openxmlformats.org/officeDocument/2006/docPropsVTypes">
  <Template>Ion Boardroom</Template>
  <TotalTime>162</TotalTime>
  <Words>1363</Words>
  <Application>Microsoft Office PowerPoint</Application>
  <PresentationFormat>Panorámica</PresentationFormat>
  <Paragraphs>19</Paragraphs>
  <Slides>15</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15</vt:i4>
      </vt:variant>
    </vt:vector>
  </HeadingPairs>
  <TitlesOfParts>
    <vt:vector size="22" baseType="lpstr">
      <vt:lpstr>Arial</vt:lpstr>
      <vt:lpstr>Calibri</vt:lpstr>
      <vt:lpstr>Century Gothic</vt:lpstr>
      <vt:lpstr>Tahoma</vt:lpstr>
      <vt:lpstr>Times New Roman</vt:lpstr>
      <vt:lpstr>Wingdings 3</vt:lpstr>
      <vt:lpstr>Sala de reuniones Ion</vt:lpstr>
      <vt:lpstr>FAMILIA: FARO DE LA ESPIRITUALIDAD PARA SUS MIEMBROS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Helder Mauricio Chacón Villota</dc:creator>
  <cp:lastModifiedBy>usuario</cp:lastModifiedBy>
  <cp:revision>21</cp:revision>
  <dcterms:created xsi:type="dcterms:W3CDTF">2018-07-02T19:22:02Z</dcterms:created>
  <dcterms:modified xsi:type="dcterms:W3CDTF">2018-07-13T16:16:28Z</dcterms:modified>
</cp:coreProperties>
</file>