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2300772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2537593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68805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12019788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92416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1927729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1180060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9039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546919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DED845F-D39A-46E4-8120-E346CD3EC514}"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639884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DED845F-D39A-46E4-8120-E346CD3EC514}" type="datetimeFigureOut">
              <a:rPr lang="es-CO" smtClean="0"/>
              <a:t>13/07/2018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1761438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DED845F-D39A-46E4-8120-E346CD3EC514}" type="datetimeFigureOut">
              <a:rPr lang="es-CO" smtClean="0"/>
              <a:t>13/07/2018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3141457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DED845F-D39A-46E4-8120-E346CD3EC514}" type="datetimeFigureOut">
              <a:rPr lang="es-CO" smtClean="0"/>
              <a:t>13/07/2018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214163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ED845F-D39A-46E4-8120-E346CD3EC514}" type="datetimeFigureOut">
              <a:rPr lang="es-CO" smtClean="0"/>
              <a:t>13/07/2018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1779326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DED845F-D39A-46E4-8120-E346CD3EC514}" type="datetimeFigureOut">
              <a:rPr lang="es-CO" smtClean="0"/>
              <a:t>13/07/2018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301739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DED845F-D39A-46E4-8120-E346CD3EC514}" type="datetimeFigureOut">
              <a:rPr lang="es-CO" smtClean="0"/>
              <a:t>13/07/2018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E752D74-020E-4E45-AA68-DC9D06EEC4F9}" type="slidenum">
              <a:rPr lang="es-CO" smtClean="0"/>
              <a:t>‹Nº›</a:t>
            </a:fld>
            <a:endParaRPr lang="es-CO"/>
          </a:p>
        </p:txBody>
      </p:sp>
    </p:spTree>
    <p:extLst>
      <p:ext uri="{BB962C8B-B14F-4D97-AF65-F5344CB8AC3E}">
        <p14:creationId xmlns:p14="http://schemas.microsoft.com/office/powerpoint/2010/main" val="2540589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ED845F-D39A-46E4-8120-E346CD3EC514}" type="datetimeFigureOut">
              <a:rPr lang="es-CO" smtClean="0"/>
              <a:t>13/07/2018</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E752D74-020E-4E45-AA68-DC9D06EEC4F9}" type="slidenum">
              <a:rPr lang="es-CO" smtClean="0"/>
              <a:t>‹Nº›</a:t>
            </a:fld>
            <a:endParaRPr lang="es-CO"/>
          </a:p>
        </p:txBody>
      </p:sp>
    </p:spTree>
    <p:extLst>
      <p:ext uri="{BB962C8B-B14F-4D97-AF65-F5344CB8AC3E}">
        <p14:creationId xmlns:p14="http://schemas.microsoft.com/office/powerpoint/2010/main" val="7525620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48735" y="974979"/>
            <a:ext cx="7766936" cy="1646302"/>
          </a:xfrm>
        </p:spPr>
        <p:txBody>
          <a:bodyPr>
            <a:normAutofit fontScale="90000"/>
          </a:bodyPr>
          <a:lstStyle/>
          <a:p>
            <a:pPr algn="ctr"/>
            <a:r>
              <a:rPr lang="es-CO" b="1" dirty="0" smtClean="0"/>
              <a:t>LA VOCACION </a:t>
            </a:r>
            <a:r>
              <a:rPr lang="es-CO" b="1" dirty="0"/>
              <a:t>SURGE </a:t>
            </a:r>
            <a:r>
              <a:rPr lang="es-CO" b="1" dirty="0" smtClean="0"/>
              <a:t>EN LA FAMILIA</a:t>
            </a:r>
            <a:r>
              <a:rPr lang="es-CO" dirty="0" smtClean="0"/>
              <a:t/>
            </a:r>
            <a:br>
              <a:rPr lang="es-CO" dirty="0" smtClean="0"/>
            </a:br>
            <a:endParaRPr lang="es-CO" dirty="0"/>
          </a:p>
        </p:txBody>
      </p:sp>
      <p:pic>
        <p:nvPicPr>
          <p:cNvPr id="6" name="Imagen 5" descr="Resultado de imagen para familia cuna de vocaciones"/>
          <p:cNvPicPr/>
          <p:nvPr/>
        </p:nvPicPr>
        <p:blipFill>
          <a:blip r:embed="rId2">
            <a:extLst>
              <a:ext uri="{28A0092B-C50C-407E-A947-70E740481C1C}">
                <a14:useLocalDpi xmlns:a14="http://schemas.microsoft.com/office/drawing/2010/main" val="0"/>
              </a:ext>
            </a:extLst>
          </a:blip>
          <a:srcRect/>
          <a:stretch>
            <a:fillRect/>
          </a:stretch>
        </p:blipFill>
        <p:spPr bwMode="auto">
          <a:xfrm>
            <a:off x="4262907" y="2240924"/>
            <a:ext cx="3247421" cy="4327301"/>
          </a:xfrm>
          <a:prstGeom prst="rect">
            <a:avLst/>
          </a:prstGeom>
          <a:noFill/>
          <a:ln>
            <a:noFill/>
          </a:ln>
        </p:spPr>
      </p:pic>
    </p:spTree>
    <p:extLst>
      <p:ext uri="{BB962C8B-B14F-4D97-AF65-F5344CB8AC3E}">
        <p14:creationId xmlns:p14="http://schemas.microsoft.com/office/powerpoint/2010/main" val="1213518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3092" y="203000"/>
            <a:ext cx="8596668" cy="3880773"/>
          </a:xfrm>
        </p:spPr>
        <p:txBody>
          <a:bodyPr>
            <a:normAutofit/>
          </a:bodyPr>
          <a:lstStyle/>
          <a:p>
            <a:pPr algn="just"/>
            <a:r>
              <a:rPr lang="es-CO" sz="2400" dirty="0"/>
              <a:t>Propicien una vida sencilla de piedad en el hogar, de acuerdo a las edades y condiciones de los hijos. Los niños deben quedar pidiendo más y no pidiendo que les den menos</a:t>
            </a:r>
            <a:r>
              <a:rPr lang="es-CO" sz="2400" dirty="0" smtClean="0"/>
              <a:t>.</a:t>
            </a:r>
            <a:r>
              <a:rPr lang="es-CO" sz="2400" dirty="0"/>
              <a:t> Lo más importante es que miren a sus padres llevando una vida más devota que la de ellos. Ellos observarán a sus padres orando, asistiendo a Misa, a la confesión, leyendo la Escritura, rezando el Rosario, etc. </a:t>
            </a:r>
          </a:p>
        </p:txBody>
      </p:sp>
      <p:pic>
        <p:nvPicPr>
          <p:cNvPr id="4" name="Imagen 3" descr="Resultado de imagen para FAMILIA QUE ORA SEGUN FANO"/>
          <p:cNvPicPr/>
          <p:nvPr/>
        </p:nvPicPr>
        <p:blipFill>
          <a:blip r:embed="rId2">
            <a:extLst>
              <a:ext uri="{28A0092B-C50C-407E-A947-70E740481C1C}">
                <a14:useLocalDpi xmlns:a14="http://schemas.microsoft.com/office/drawing/2010/main" val="0"/>
              </a:ext>
            </a:extLst>
          </a:blip>
          <a:srcRect/>
          <a:stretch>
            <a:fillRect/>
          </a:stretch>
        </p:blipFill>
        <p:spPr bwMode="auto">
          <a:xfrm>
            <a:off x="3232597" y="2730321"/>
            <a:ext cx="4984124" cy="3975749"/>
          </a:xfrm>
          <a:prstGeom prst="rect">
            <a:avLst/>
          </a:prstGeom>
          <a:ln>
            <a:noFill/>
          </a:ln>
          <a:effectLst>
            <a:softEdge rad="112500"/>
          </a:effectLst>
        </p:spPr>
      </p:pic>
    </p:spTree>
    <p:extLst>
      <p:ext uri="{BB962C8B-B14F-4D97-AF65-F5344CB8AC3E}">
        <p14:creationId xmlns:p14="http://schemas.microsoft.com/office/powerpoint/2010/main" val="3926918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4607" y="1416676"/>
            <a:ext cx="4371185" cy="3880773"/>
          </a:xfrm>
        </p:spPr>
        <p:txBody>
          <a:bodyPr>
            <a:normAutofit/>
          </a:bodyPr>
          <a:lstStyle/>
          <a:p>
            <a:pPr algn="just"/>
            <a:r>
              <a:rPr lang="es-CO" sz="2000" dirty="0"/>
              <a:t>Enséñenles a valorar la pobreza y el desprendimiento. Que su dinero no sea abundante. No permitan que adquieran cosas indiscriminadamente o que midan a las personas por la cantidad de cosas que poseen. Que aprendan a que las cosas les duren y a vivir sin ellas tranquilamente. Que aprendan a compartir con gozo. Que usen sus vacaciones productivamente.</a:t>
            </a:r>
          </a:p>
        </p:txBody>
      </p:sp>
      <p:pic>
        <p:nvPicPr>
          <p:cNvPr id="4" name="Imagen 3" descr="Resultado de imagen para DESPRENDIMIENTO DE COSAS MATERIALES SEGUN FAN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9431" y="1392232"/>
            <a:ext cx="4196634" cy="3929660"/>
          </a:xfrm>
          <a:prstGeom prst="rect">
            <a:avLst/>
          </a:prstGeom>
          <a:noFill/>
          <a:ln>
            <a:noFill/>
          </a:ln>
        </p:spPr>
      </p:pic>
    </p:spTree>
    <p:extLst>
      <p:ext uri="{BB962C8B-B14F-4D97-AF65-F5344CB8AC3E}">
        <p14:creationId xmlns:p14="http://schemas.microsoft.com/office/powerpoint/2010/main" val="1572395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15944" y="609601"/>
            <a:ext cx="4058058" cy="5431762"/>
          </a:xfrm>
        </p:spPr>
        <p:txBody>
          <a:bodyPr>
            <a:noAutofit/>
          </a:bodyPr>
          <a:lstStyle/>
          <a:p>
            <a:r>
              <a:rPr lang="es-CO" sz="2400" dirty="0"/>
              <a:t>Infúndanles el aprecio de la belleza, ya sea en la naturaleza, en la literatura, la música o el arte. Los libros, revistas, discos compactos, videos, instrumentos musicales y el </a:t>
            </a:r>
            <a:r>
              <a:rPr lang="es-CO" sz="2400" dirty="0" smtClean="0"/>
              <a:t>arte, </a:t>
            </a:r>
            <a:r>
              <a:rPr lang="es-CO" sz="2400" dirty="0"/>
              <a:t>los programas de televisión que miran en familia, y los paseos familiares, todo los preparará a apreciar la bondad del mundo material que Dios ha creado y redimido</a:t>
            </a:r>
          </a:p>
        </p:txBody>
      </p:sp>
      <p:pic>
        <p:nvPicPr>
          <p:cNvPr id="5" name="Imagen 4" descr="Resultado de imagen para compartiendo en familia SEGUN FANO"/>
          <p:cNvPicPr/>
          <p:nvPr/>
        </p:nvPicPr>
        <p:blipFill>
          <a:blip r:embed="rId2">
            <a:extLst>
              <a:ext uri="{28A0092B-C50C-407E-A947-70E740481C1C}">
                <a14:useLocalDpi xmlns:a14="http://schemas.microsoft.com/office/drawing/2010/main" val="0"/>
              </a:ext>
            </a:extLst>
          </a:blip>
          <a:srcRect/>
          <a:stretch>
            <a:fillRect/>
          </a:stretch>
        </p:blipFill>
        <p:spPr bwMode="auto">
          <a:xfrm>
            <a:off x="1252403" y="526071"/>
            <a:ext cx="3783237" cy="2799411"/>
          </a:xfrm>
          <a:prstGeom prst="rect">
            <a:avLst/>
          </a:prstGeom>
          <a:noFill/>
          <a:ln>
            <a:noFill/>
          </a:ln>
        </p:spPr>
      </p:pic>
      <p:pic>
        <p:nvPicPr>
          <p:cNvPr id="6" name="Imagen 5" descr="Imagen relacionada"/>
          <p:cNvPicPr/>
          <p:nvPr/>
        </p:nvPicPr>
        <p:blipFill>
          <a:blip r:embed="rId3">
            <a:extLst>
              <a:ext uri="{28A0092B-C50C-407E-A947-70E740481C1C}">
                <a14:useLocalDpi xmlns:a14="http://schemas.microsoft.com/office/drawing/2010/main" val="0"/>
              </a:ext>
            </a:extLst>
          </a:blip>
          <a:srcRect/>
          <a:stretch>
            <a:fillRect/>
          </a:stretch>
        </p:blipFill>
        <p:spPr bwMode="auto">
          <a:xfrm>
            <a:off x="1093765" y="3392609"/>
            <a:ext cx="4286250" cy="2857500"/>
          </a:xfrm>
          <a:prstGeom prst="rect">
            <a:avLst/>
          </a:prstGeom>
          <a:noFill/>
          <a:ln>
            <a:noFill/>
          </a:ln>
        </p:spPr>
      </p:pic>
    </p:spTree>
    <p:extLst>
      <p:ext uri="{BB962C8B-B14F-4D97-AF65-F5344CB8AC3E}">
        <p14:creationId xmlns:p14="http://schemas.microsoft.com/office/powerpoint/2010/main" val="959392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smtClean="0"/>
              <a:t>¿COMO AYUDARSE?</a:t>
            </a:r>
            <a:endParaRPr lang="es-CO" dirty="0"/>
          </a:p>
        </p:txBody>
      </p:sp>
      <p:sp>
        <p:nvSpPr>
          <p:cNvPr id="3" name="Marcador de contenido 2"/>
          <p:cNvSpPr>
            <a:spLocks noGrp="1"/>
          </p:cNvSpPr>
          <p:nvPr>
            <p:ph idx="1"/>
          </p:nvPr>
        </p:nvSpPr>
        <p:spPr>
          <a:xfrm>
            <a:off x="574303" y="1387857"/>
            <a:ext cx="4834824" cy="5000064"/>
          </a:xfrm>
        </p:spPr>
        <p:txBody>
          <a:bodyPr>
            <a:normAutofit/>
          </a:bodyPr>
          <a:lstStyle/>
          <a:p>
            <a:r>
              <a:rPr lang="es-CO" dirty="0" smtClean="0"/>
              <a:t>ORACION:</a:t>
            </a:r>
          </a:p>
          <a:p>
            <a:pPr marL="0" indent="0" algn="just">
              <a:buNone/>
            </a:pPr>
            <a:r>
              <a:rPr lang="es-CO" dirty="0"/>
              <a:t>: “Todas las familias, tienen necesidad de Dios: todas, ¡todas! Necesidad de su ayuda, de su fuerza, de su bendición, de su misericordia, de su perdón. Y se requiere sencillez. ¡Para rezar en familia se requiere sencillez! Rezar juntos el “Padre nuestro”, alrededor de la mesa, no es una cosa extraordinaria: es fácil. Y rezar juntos el Rosario, en familia, es muy bello, da mucha fuerza. Y también rezar el uno por el otro: el marido por la mujer, la mujer por el marido, ambos por los hijos, los hijos por los padres, por los abuelos… Rezar el uno por el otro. Esto es orar en familia, y esto hace fuerte a la familia: la oración</a:t>
            </a:r>
            <a:r>
              <a:rPr lang="es-CO" dirty="0" smtClean="0"/>
              <a:t>” Papa Francisco.</a:t>
            </a:r>
            <a:endParaRPr lang="es-CO" dirty="0"/>
          </a:p>
        </p:txBody>
      </p:sp>
      <p:pic>
        <p:nvPicPr>
          <p:cNvPr id="4" name="Imagen 3" descr="Resultado de imagen para oracion en familia"/>
          <p:cNvPicPr/>
          <p:nvPr/>
        </p:nvPicPr>
        <p:blipFill>
          <a:blip r:embed="rId2">
            <a:extLst>
              <a:ext uri="{28A0092B-C50C-407E-A947-70E740481C1C}">
                <a14:useLocalDpi xmlns:a14="http://schemas.microsoft.com/office/drawing/2010/main" val="0"/>
              </a:ext>
            </a:extLst>
          </a:blip>
          <a:srcRect/>
          <a:stretch>
            <a:fillRect/>
          </a:stretch>
        </p:blipFill>
        <p:spPr bwMode="auto">
          <a:xfrm>
            <a:off x="5795493" y="1739721"/>
            <a:ext cx="4003183" cy="4648200"/>
          </a:xfrm>
          <a:prstGeom prst="rect">
            <a:avLst/>
          </a:prstGeom>
          <a:ln>
            <a:noFill/>
          </a:ln>
          <a:effectLst>
            <a:softEdge rad="112500"/>
          </a:effectLst>
        </p:spPr>
      </p:pic>
    </p:spTree>
    <p:extLst>
      <p:ext uri="{BB962C8B-B14F-4D97-AF65-F5344CB8AC3E}">
        <p14:creationId xmlns:p14="http://schemas.microsoft.com/office/powerpoint/2010/main" val="3587419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smtClean="0"/>
              <a:t>PREGUNTEMONOS…</a:t>
            </a:r>
            <a:endParaRPr lang="es-CO" dirty="0"/>
          </a:p>
        </p:txBody>
      </p:sp>
      <p:sp>
        <p:nvSpPr>
          <p:cNvPr id="3" name="Marcador de contenido 2"/>
          <p:cNvSpPr>
            <a:spLocks noGrp="1"/>
          </p:cNvSpPr>
          <p:nvPr>
            <p:ph idx="1"/>
          </p:nvPr>
        </p:nvSpPr>
        <p:spPr>
          <a:xfrm>
            <a:off x="5331854" y="2160589"/>
            <a:ext cx="3942148" cy="3880773"/>
          </a:xfrm>
        </p:spPr>
        <p:txBody>
          <a:bodyPr/>
          <a:lstStyle/>
          <a:p>
            <a:r>
              <a:rPr lang="es-CO" dirty="0" smtClean="0"/>
              <a:t>¿Es nuestra familia cuna de vocaciones?    </a:t>
            </a:r>
            <a:br>
              <a:rPr lang="es-CO" dirty="0" smtClean="0"/>
            </a:br>
            <a:r>
              <a:rPr lang="es-CO" dirty="0" smtClean="0"/>
              <a:t/>
            </a:r>
            <a:br>
              <a:rPr lang="es-CO" dirty="0" smtClean="0"/>
            </a:br>
            <a:r>
              <a:rPr lang="es-CO" dirty="0" smtClean="0"/>
              <a:t>¿Orientamos a nuestros hijos, dialogamos sobre el llamado de Dios a la vida matrimonial, vida consagrada, sacerdotal o de soltería?    </a:t>
            </a:r>
            <a:br>
              <a:rPr lang="es-CO" dirty="0" smtClean="0"/>
            </a:br>
            <a:r>
              <a:rPr lang="es-CO" dirty="0" smtClean="0"/>
              <a:t/>
            </a:r>
            <a:br>
              <a:rPr lang="es-CO" dirty="0" smtClean="0"/>
            </a:br>
            <a:r>
              <a:rPr lang="es-CO" dirty="0" smtClean="0"/>
              <a:t>¿Formamos a nuestros hijos para la vida, para la realización personal?   </a:t>
            </a:r>
            <a:endParaRPr lang="es-CO" dirty="0"/>
          </a:p>
        </p:txBody>
      </p:sp>
      <p:pic>
        <p:nvPicPr>
          <p:cNvPr id="4" name="Imagen 3" descr="Resultado de imagen para pregunta"/>
          <p:cNvPicPr/>
          <p:nvPr/>
        </p:nvPicPr>
        <p:blipFill>
          <a:blip r:embed="rId2">
            <a:extLst>
              <a:ext uri="{28A0092B-C50C-407E-A947-70E740481C1C}">
                <a14:useLocalDpi xmlns:a14="http://schemas.microsoft.com/office/drawing/2010/main" val="0"/>
              </a:ext>
            </a:extLst>
          </a:blip>
          <a:srcRect/>
          <a:stretch>
            <a:fillRect/>
          </a:stretch>
        </p:blipFill>
        <p:spPr bwMode="auto">
          <a:xfrm>
            <a:off x="1157555" y="1930400"/>
            <a:ext cx="3514725" cy="3514725"/>
          </a:xfrm>
          <a:prstGeom prst="rect">
            <a:avLst/>
          </a:prstGeom>
          <a:noFill/>
          <a:ln>
            <a:noFill/>
          </a:ln>
        </p:spPr>
      </p:pic>
    </p:spTree>
    <p:extLst>
      <p:ext uri="{BB962C8B-B14F-4D97-AF65-F5344CB8AC3E}">
        <p14:creationId xmlns:p14="http://schemas.microsoft.com/office/powerpoint/2010/main" val="855828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47035" y="679519"/>
            <a:ext cx="8596668" cy="5489461"/>
          </a:xfrm>
        </p:spPr>
        <p:txBody>
          <a:bodyPr>
            <a:normAutofit fontScale="92500" lnSpcReduction="20000"/>
          </a:bodyPr>
          <a:lstStyle/>
          <a:p>
            <a:pPr marL="0" indent="0" algn="ctr">
              <a:buNone/>
            </a:pPr>
            <a:r>
              <a:rPr lang="es-CO" sz="4000" dirty="0" smtClean="0"/>
              <a:t>Señor Jesús, hoy oramos por las vocaciones, por eso oramos por las familias, porque sin familias no hay vocaciones. Oramos por las familias y los matrimonios para que de ellos broten las vocaciones necesarias para la Iglesia. Que el Espíritu Santo nos permita testimoniar la fe para así cautivar a todos, en particular, a los jóvenes.</a:t>
            </a:r>
          </a:p>
          <a:p>
            <a:pPr marL="0" indent="0" algn="ctr">
              <a:buNone/>
            </a:pPr>
            <a:r>
              <a:rPr lang="es-CO" sz="4000" dirty="0" smtClean="0"/>
              <a:t>Amen.</a:t>
            </a:r>
          </a:p>
          <a:p>
            <a:endParaRPr lang="es-CO" dirty="0"/>
          </a:p>
        </p:txBody>
      </p:sp>
    </p:spTree>
    <p:extLst>
      <p:ext uri="{BB962C8B-B14F-4D97-AF65-F5344CB8AC3E}">
        <p14:creationId xmlns:p14="http://schemas.microsoft.com/office/powerpoint/2010/main" val="1332569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1079" y="164250"/>
            <a:ext cx="10515600" cy="4351338"/>
          </a:xfrm>
        </p:spPr>
        <p:txBody>
          <a:bodyPr>
            <a:normAutofit/>
          </a:bodyPr>
          <a:lstStyle/>
          <a:p>
            <a:r>
              <a:rPr lang="es-CO" sz="2800" dirty="0"/>
              <a:t>El llamado más importante que se nos hace a los católicos es el llamado a la santidad. Una santidad que debe ser cultivada al interior de cada familia, cultivada con </a:t>
            </a:r>
            <a:r>
              <a:rPr lang="es-CO" sz="2800" dirty="0" smtClean="0"/>
              <a:t>amor.</a:t>
            </a:r>
            <a:endParaRPr lang="es-CO" sz="2800" dirty="0"/>
          </a:p>
        </p:txBody>
      </p:sp>
      <p:pic>
        <p:nvPicPr>
          <p:cNvPr id="4" name="Imagen 3" descr="Resultado de imagen para LLAMADO A LA SANTIDAD"/>
          <p:cNvPicPr/>
          <p:nvPr/>
        </p:nvPicPr>
        <p:blipFill>
          <a:blip r:embed="rId2">
            <a:extLst>
              <a:ext uri="{28A0092B-C50C-407E-A947-70E740481C1C}">
                <a14:useLocalDpi xmlns:a14="http://schemas.microsoft.com/office/drawing/2010/main" val="0"/>
              </a:ext>
            </a:extLst>
          </a:blip>
          <a:srcRect/>
          <a:stretch>
            <a:fillRect/>
          </a:stretch>
        </p:blipFill>
        <p:spPr bwMode="auto">
          <a:xfrm>
            <a:off x="3454489" y="1695785"/>
            <a:ext cx="5805420" cy="4756531"/>
          </a:xfrm>
          <a:prstGeom prst="rect">
            <a:avLst/>
          </a:prstGeom>
          <a:noFill/>
          <a:ln>
            <a:noFill/>
          </a:ln>
        </p:spPr>
      </p:pic>
    </p:spTree>
    <p:extLst>
      <p:ext uri="{BB962C8B-B14F-4D97-AF65-F5344CB8AC3E}">
        <p14:creationId xmlns:p14="http://schemas.microsoft.com/office/powerpoint/2010/main" val="3652092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6684" y="241524"/>
            <a:ext cx="10515600" cy="4351338"/>
          </a:xfrm>
        </p:spPr>
        <p:txBody>
          <a:bodyPr>
            <a:normAutofit/>
          </a:bodyPr>
          <a:lstStyle/>
          <a:p>
            <a:r>
              <a:rPr lang="es-CO" sz="2800" dirty="0" smtClean="0"/>
              <a:t>El </a:t>
            </a:r>
            <a:r>
              <a:rPr lang="es-CO" sz="2800" dirty="0"/>
              <a:t>Papa Francisco lo mencionaba en una de sus intervenciones hacia la familia: “Aquello que pesa más de todas las cosas es la falta de amor. Pesa no recibir una sonrisa, no ser recibidos. Pesan ciertos silencios. A veces, también en familia, entre marido y mujer, entre padres e hijos, entre hermanos. Sin amor el esfuerzo se hace más pesado, intolerable.”. </a:t>
            </a:r>
          </a:p>
        </p:txBody>
      </p:sp>
      <p:pic>
        <p:nvPicPr>
          <p:cNvPr id="5" name="Imagen 4" descr="Resultado de imagen para EL AMOR EN LA FAMILI"/>
          <p:cNvPicPr/>
          <p:nvPr/>
        </p:nvPicPr>
        <p:blipFill>
          <a:blip r:embed="rId2">
            <a:extLst>
              <a:ext uri="{28A0092B-C50C-407E-A947-70E740481C1C}">
                <a14:useLocalDpi xmlns:a14="http://schemas.microsoft.com/office/drawing/2010/main" val="0"/>
              </a:ext>
            </a:extLst>
          </a:blip>
          <a:srcRect/>
          <a:stretch>
            <a:fillRect/>
          </a:stretch>
        </p:blipFill>
        <p:spPr bwMode="auto">
          <a:xfrm>
            <a:off x="4391695" y="2850054"/>
            <a:ext cx="4023575" cy="4007946"/>
          </a:xfrm>
          <a:prstGeom prst="rect">
            <a:avLst/>
          </a:prstGeom>
          <a:noFill/>
          <a:ln>
            <a:noFill/>
          </a:ln>
        </p:spPr>
      </p:pic>
    </p:spTree>
    <p:extLst>
      <p:ext uri="{BB962C8B-B14F-4D97-AF65-F5344CB8AC3E}">
        <p14:creationId xmlns:p14="http://schemas.microsoft.com/office/powerpoint/2010/main" val="558048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1424" y="0"/>
            <a:ext cx="8596668" cy="3880773"/>
          </a:xfrm>
        </p:spPr>
        <p:txBody>
          <a:bodyPr>
            <a:normAutofit/>
          </a:bodyPr>
          <a:lstStyle/>
          <a:p>
            <a:r>
              <a:rPr lang="es-CO" sz="3600" dirty="0" smtClean="0"/>
              <a:t>Cuando </a:t>
            </a:r>
            <a:r>
              <a:rPr lang="es-CO" sz="3600" dirty="0"/>
              <a:t>la familia vive los valores evangélicos por medio de los esposos, estos contagian a sus hijos y a su entorno la espiritualidad matrimonial que están viviendo y ayudan a cada cual a encontrar su vocación</a:t>
            </a:r>
          </a:p>
        </p:txBody>
      </p:sp>
      <p:pic>
        <p:nvPicPr>
          <p:cNvPr id="4" name="Imagen 3" descr="Resultado de imagen para espiritualidad conyug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0806" y="2975020"/>
            <a:ext cx="4798856" cy="3615139"/>
          </a:xfrm>
          <a:prstGeom prst="rect">
            <a:avLst/>
          </a:prstGeom>
          <a:ln>
            <a:noFill/>
          </a:ln>
          <a:effectLst>
            <a:softEdge rad="112500"/>
          </a:effectLst>
        </p:spPr>
      </p:pic>
    </p:spTree>
    <p:extLst>
      <p:ext uri="{BB962C8B-B14F-4D97-AF65-F5344CB8AC3E}">
        <p14:creationId xmlns:p14="http://schemas.microsoft.com/office/powerpoint/2010/main" val="324018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74303" y="254516"/>
            <a:ext cx="8596668" cy="3880773"/>
          </a:xfrm>
        </p:spPr>
        <p:txBody>
          <a:bodyPr>
            <a:normAutofit/>
          </a:bodyPr>
          <a:lstStyle/>
          <a:p>
            <a:r>
              <a:rPr lang="es-CO" sz="2800" dirty="0"/>
              <a:t>Esta vocación lleva a la toma de decisión: sacramento del matrimonio, del orden sagrado, vida consagrada, vida de soltería. Esta decisión lleva al testimonio de vida, impulsado por Cristo mismo al servicio y la entrega a los demás.   </a:t>
            </a:r>
          </a:p>
          <a:p>
            <a:endParaRPr lang="es-CO" sz="2800" dirty="0"/>
          </a:p>
        </p:txBody>
      </p:sp>
      <p:pic>
        <p:nvPicPr>
          <p:cNvPr id="4" name="Imagen 3" descr="Resultado de imagen para LA VOCACION SEGUN FAN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3214" y="2869372"/>
            <a:ext cx="5029200" cy="3514725"/>
          </a:xfrm>
          <a:prstGeom prst="rect">
            <a:avLst/>
          </a:prstGeom>
          <a:noFill/>
          <a:ln>
            <a:noFill/>
          </a:ln>
        </p:spPr>
      </p:pic>
    </p:spTree>
    <p:extLst>
      <p:ext uri="{BB962C8B-B14F-4D97-AF65-F5344CB8AC3E}">
        <p14:creationId xmlns:p14="http://schemas.microsoft.com/office/powerpoint/2010/main" val="552301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74303" y="254516"/>
            <a:ext cx="8596668" cy="3880773"/>
          </a:xfrm>
        </p:spPr>
        <p:txBody>
          <a:bodyPr>
            <a:normAutofit/>
          </a:bodyPr>
          <a:lstStyle/>
          <a:p>
            <a:pPr algn="ctr"/>
            <a:r>
              <a:rPr lang="es-CO" sz="2400" dirty="0"/>
              <a:t>Si la familia ora, sirve a Dios y tiene a Cristo como el Señor de sus vidas las vocaciones surgidas serán diversas formas de </a:t>
            </a:r>
            <a:r>
              <a:rPr lang="es-CO" sz="2400" dirty="0" smtClean="0"/>
              <a:t>consagración.</a:t>
            </a:r>
            <a:endParaRPr lang="es-CO" sz="2400" dirty="0"/>
          </a:p>
        </p:txBody>
      </p:sp>
      <p:pic>
        <p:nvPicPr>
          <p:cNvPr id="4" name="Imagen 3" descr="Resultado de imagen para FAMILIA QUE ORA SEGUN FANO"/>
          <p:cNvPicPr/>
          <p:nvPr/>
        </p:nvPicPr>
        <p:blipFill>
          <a:blip r:embed="rId2">
            <a:extLst>
              <a:ext uri="{28A0092B-C50C-407E-A947-70E740481C1C}">
                <a14:useLocalDpi xmlns:a14="http://schemas.microsoft.com/office/drawing/2010/main" val="0"/>
              </a:ext>
            </a:extLst>
          </a:blip>
          <a:srcRect/>
          <a:stretch>
            <a:fillRect/>
          </a:stretch>
        </p:blipFill>
        <p:spPr bwMode="auto">
          <a:xfrm>
            <a:off x="3272173" y="2377926"/>
            <a:ext cx="4210452" cy="4061511"/>
          </a:xfrm>
          <a:prstGeom prst="rect">
            <a:avLst/>
          </a:prstGeom>
          <a:noFill/>
          <a:ln>
            <a:noFill/>
          </a:ln>
        </p:spPr>
      </p:pic>
    </p:spTree>
    <p:extLst>
      <p:ext uri="{BB962C8B-B14F-4D97-AF65-F5344CB8AC3E}">
        <p14:creationId xmlns:p14="http://schemas.microsoft.com/office/powerpoint/2010/main" val="1817985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8698" y="306031"/>
            <a:ext cx="8596668" cy="3880773"/>
          </a:xfrm>
        </p:spPr>
        <p:txBody>
          <a:bodyPr>
            <a:normAutofit/>
          </a:bodyPr>
          <a:lstStyle/>
          <a:p>
            <a:pPr algn="ctr"/>
            <a:r>
              <a:rPr lang="es-CO" sz="2400" dirty="0"/>
              <a:t>Los padres, primeros educadores, están llamados a ayudar a sus hijos a descubrir, acoger y corresponder con libertad el don de su propia vocación, aunque muchas veces cuesta plantear el proyecto de vida desde la fe.</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75834"/>
            <a:ext cx="8621332" cy="4310666"/>
          </a:xfrm>
          <a:prstGeom prst="rect">
            <a:avLst/>
          </a:prstGeom>
          <a:ln>
            <a:noFill/>
          </a:ln>
          <a:effectLst>
            <a:softEdge rad="112500"/>
          </a:effectLst>
        </p:spPr>
      </p:pic>
    </p:spTree>
    <p:extLst>
      <p:ext uri="{BB962C8B-B14F-4D97-AF65-F5344CB8AC3E}">
        <p14:creationId xmlns:p14="http://schemas.microsoft.com/office/powerpoint/2010/main" val="3377750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t>¿Qué debemos hacer? </a:t>
            </a:r>
          </a:p>
        </p:txBody>
      </p:sp>
      <p:sp>
        <p:nvSpPr>
          <p:cNvPr id="3" name="Marcador de contenido 2"/>
          <p:cNvSpPr>
            <a:spLocks noGrp="1"/>
          </p:cNvSpPr>
          <p:nvPr>
            <p:ph idx="1"/>
          </p:nvPr>
        </p:nvSpPr>
        <p:spPr>
          <a:xfrm>
            <a:off x="806123" y="1270000"/>
            <a:ext cx="8596668" cy="3880773"/>
          </a:xfrm>
        </p:spPr>
        <p:txBody>
          <a:bodyPr>
            <a:normAutofit/>
          </a:bodyPr>
          <a:lstStyle/>
          <a:p>
            <a:r>
              <a:rPr lang="es-CO" sz="2800" dirty="0"/>
              <a:t>Lo primordial es generar un ambiente donde prime la generosidad la entrega total, la donación de uno mismo por el otro y el servicio como pilar fundamental de la educación</a:t>
            </a:r>
          </a:p>
        </p:txBody>
      </p:sp>
      <p:pic>
        <p:nvPicPr>
          <p:cNvPr id="4" name="Imagen 3" descr="Resultado de imagen para FAMILIA MISIONERA"/>
          <p:cNvPicPr/>
          <p:nvPr/>
        </p:nvPicPr>
        <p:blipFill>
          <a:blip r:embed="rId2">
            <a:extLst>
              <a:ext uri="{28A0092B-C50C-407E-A947-70E740481C1C}">
                <a14:useLocalDpi xmlns:a14="http://schemas.microsoft.com/office/drawing/2010/main" val="0"/>
              </a:ext>
            </a:extLst>
          </a:blip>
          <a:srcRect/>
          <a:stretch>
            <a:fillRect/>
          </a:stretch>
        </p:blipFill>
        <p:spPr bwMode="auto">
          <a:xfrm>
            <a:off x="2820138" y="3210386"/>
            <a:ext cx="5057775" cy="3514725"/>
          </a:xfrm>
          <a:prstGeom prst="rect">
            <a:avLst/>
          </a:prstGeom>
          <a:ln>
            <a:noFill/>
          </a:ln>
          <a:effectLst>
            <a:softEdge rad="112500"/>
          </a:effectLst>
        </p:spPr>
      </p:pic>
    </p:spTree>
    <p:extLst>
      <p:ext uri="{BB962C8B-B14F-4D97-AF65-F5344CB8AC3E}">
        <p14:creationId xmlns:p14="http://schemas.microsoft.com/office/powerpoint/2010/main" val="1459126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smtClean="0"/>
              <a:t>ALGUNAS IDEAS</a:t>
            </a:r>
            <a:endParaRPr lang="es-CO" dirty="0"/>
          </a:p>
        </p:txBody>
      </p:sp>
      <p:sp>
        <p:nvSpPr>
          <p:cNvPr id="3" name="Marcador de contenido 2"/>
          <p:cNvSpPr>
            <a:spLocks noGrp="1"/>
          </p:cNvSpPr>
          <p:nvPr>
            <p:ph idx="1"/>
          </p:nvPr>
        </p:nvSpPr>
        <p:spPr>
          <a:xfrm>
            <a:off x="677334" y="1270000"/>
            <a:ext cx="8596668" cy="3880773"/>
          </a:xfrm>
        </p:spPr>
        <p:txBody>
          <a:bodyPr>
            <a:normAutofit/>
          </a:bodyPr>
          <a:lstStyle/>
          <a:p>
            <a:pPr algn="just"/>
            <a:r>
              <a:rPr lang="es-CO" sz="2400" dirty="0" smtClean="0"/>
              <a:t>Los </a:t>
            </a:r>
            <a:r>
              <a:rPr lang="es-CO" sz="2400" dirty="0"/>
              <a:t>padres deben ser los mejores amigos de sus hijos. Crear y mantener la amistad de los hijos es tarea que asusta pero que también da mucha felicidad. Hay que demostrarles confianza y respetar su libertad desde temprana edad, confiando que el Espíritu Santo está actuando en sus almas desde el momento del Bautismo</a:t>
            </a:r>
          </a:p>
        </p:txBody>
      </p:sp>
      <p:pic>
        <p:nvPicPr>
          <p:cNvPr id="5" name="Imagen 4" descr="Resultado de imagen para padres amigos de sus hijos"/>
          <p:cNvPicPr/>
          <p:nvPr/>
        </p:nvPicPr>
        <p:blipFill>
          <a:blip r:embed="rId2">
            <a:extLst>
              <a:ext uri="{28A0092B-C50C-407E-A947-70E740481C1C}">
                <a14:useLocalDpi xmlns:a14="http://schemas.microsoft.com/office/drawing/2010/main" val="0"/>
              </a:ext>
            </a:extLst>
          </a:blip>
          <a:srcRect/>
          <a:stretch>
            <a:fillRect/>
          </a:stretch>
        </p:blipFill>
        <p:spPr bwMode="auto">
          <a:xfrm>
            <a:off x="2859110" y="3580328"/>
            <a:ext cx="4533363" cy="3035590"/>
          </a:xfrm>
          <a:prstGeom prst="rect">
            <a:avLst/>
          </a:prstGeom>
          <a:ln>
            <a:noFill/>
          </a:ln>
          <a:effectLst>
            <a:softEdge rad="112500"/>
          </a:effectLst>
        </p:spPr>
      </p:pic>
    </p:spTree>
    <p:extLst>
      <p:ext uri="{BB962C8B-B14F-4D97-AF65-F5344CB8AC3E}">
        <p14:creationId xmlns:p14="http://schemas.microsoft.com/office/powerpoint/2010/main" val="1833093983"/>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TotalTime>
  <Words>805</Words>
  <Application>Microsoft Office PowerPoint</Application>
  <PresentationFormat>Panorámica</PresentationFormat>
  <Paragraphs>21</Paragraphs>
  <Slides>15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Trebuchet MS</vt:lpstr>
      <vt:lpstr>Wingdings 3</vt:lpstr>
      <vt:lpstr>Faceta</vt:lpstr>
      <vt:lpstr>LA VOCACION SURGE EN LA FAMILIA </vt:lpstr>
      <vt:lpstr>Presentación de PowerPoint</vt:lpstr>
      <vt:lpstr>Presentación de PowerPoint</vt:lpstr>
      <vt:lpstr>Presentación de PowerPoint</vt:lpstr>
      <vt:lpstr>Presentación de PowerPoint</vt:lpstr>
      <vt:lpstr>Presentación de PowerPoint</vt:lpstr>
      <vt:lpstr>Presentación de PowerPoint</vt:lpstr>
      <vt:lpstr>¿Qué debemos hacer? </vt:lpstr>
      <vt:lpstr>ALGUNAS IDEAS</vt:lpstr>
      <vt:lpstr>Presentación de PowerPoint</vt:lpstr>
      <vt:lpstr>Presentación de PowerPoint</vt:lpstr>
      <vt:lpstr>Presentación de PowerPoint</vt:lpstr>
      <vt:lpstr>¿COMO AYUDARSE?</vt:lpstr>
      <vt:lpstr>PREGUNTEMONOS…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LA FAMILIA SURGE LA VOCACION</dc:title>
  <dc:creator>EMTIMBIO</dc:creator>
  <cp:lastModifiedBy>usuario</cp:lastModifiedBy>
  <cp:revision>6</cp:revision>
  <dcterms:created xsi:type="dcterms:W3CDTF">2018-06-19T19:48:10Z</dcterms:created>
  <dcterms:modified xsi:type="dcterms:W3CDTF">2018-07-13T16:17:43Z</dcterms:modified>
</cp:coreProperties>
</file>